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0"/>
  </p:notesMasterIdLst>
  <p:handoutMasterIdLst>
    <p:handoutMasterId r:id="rId21"/>
  </p:handoutMasterIdLst>
  <p:sldIdLst>
    <p:sldId id="256" r:id="rId5"/>
    <p:sldId id="261" r:id="rId6"/>
    <p:sldId id="259" r:id="rId7"/>
    <p:sldId id="262" r:id="rId8"/>
    <p:sldId id="263" r:id="rId9"/>
    <p:sldId id="264" r:id="rId10"/>
    <p:sldId id="265" r:id="rId11"/>
    <p:sldId id="268" r:id="rId12"/>
    <p:sldId id="269" r:id="rId13"/>
    <p:sldId id="270" r:id="rId14"/>
    <p:sldId id="271" r:id="rId15"/>
    <p:sldId id="272" r:id="rId16"/>
    <p:sldId id="273" r:id="rId17"/>
    <p:sldId id="266" r:id="rId18"/>
    <p:sldId id="274" r:id="rId19"/>
  </p:sldIdLst>
  <p:sldSz cx="12192000" cy="6858000"/>
  <p:notesSz cx="6858000" cy="9144000"/>
  <p:defaultTextStyle>
    <a:defPPr rtl="0">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64A9A1-B1CB-452C-B87D-A04407F8074F}" v="467" dt="2020-10-22T21:51:03.536"/>
    <p1510:client id="{B994521F-FED1-4296-910F-1CDA39294B69}" v="2873" dt="2020-10-20T18:45:30.393"/>
    <p1510:client id="{C8FCE38E-AFB3-4333-B168-6F55398F5E56}" v="857" dt="2020-10-23T22:21:4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varScale="1">
        <p:scale>
          <a:sx n="85" d="100"/>
          <a:sy n="85" d="100"/>
        </p:scale>
        <p:origin x="96" y="56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13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5CEA0D-9BAC-4BCA-9458-B1E9F4C47B96}"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686A9500-CB42-420E-B198-7A10B4F2141A}">
      <dgm:prSet/>
      <dgm:spPr/>
      <dgm:t>
        <a:bodyPr/>
        <a:lstStyle/>
        <a:p>
          <a:pPr rtl="0"/>
          <a:r>
            <a:rPr lang="en">
              <a:latin typeface="Gill Sans MT"/>
            </a:rPr>
            <a:t>The engine uses a simple bitmap, which is attached above in the rules of the game. The bitmap itself is described in JavaScript, i.e. board entrance, artifacts, grass, etc.</a:t>
          </a:r>
          <a:endParaRPr lang="en" b="0" i="0" u="none" strike="noStrike" cap="none" baseline="0" noProof="0">
            <a:solidFill>
              <a:srgbClr val="010000"/>
            </a:solidFill>
            <a:latin typeface="Gill Sans MT"/>
          </a:endParaRPr>
        </a:p>
      </dgm:t>
    </dgm:pt>
    <dgm:pt modelId="{7D7EA597-89F0-45BA-B0BC-00B2B7B191F7}" type="parTrans" cxnId="{435356EC-B569-4AC1-9F4F-2F9BEEDD914C}">
      <dgm:prSet/>
      <dgm:spPr/>
      <dgm:t>
        <a:bodyPr/>
        <a:lstStyle/>
        <a:p>
          <a:endParaRPr lang="en-US"/>
        </a:p>
      </dgm:t>
    </dgm:pt>
    <dgm:pt modelId="{A429316F-1AB2-4459-B0D6-0893B8699641}" type="sibTrans" cxnId="{435356EC-B569-4AC1-9F4F-2F9BEEDD914C}">
      <dgm:prSet/>
      <dgm:spPr/>
      <dgm:t>
        <a:bodyPr/>
        <a:lstStyle/>
        <a:p>
          <a:endParaRPr lang="en-US"/>
        </a:p>
      </dgm:t>
    </dgm:pt>
    <dgm:pt modelId="{6CDD4F0F-5834-4524-98D2-A9C4E3FD1EE3}">
      <dgm:prSet/>
      <dgm:spPr/>
      <dgm:t>
        <a:bodyPr/>
        <a:lstStyle/>
        <a:p>
          <a:pPr rtl="0"/>
          <a:r>
            <a:rPr lang="en">
              <a:latin typeface="Gill Sans MT"/>
            </a:rPr>
            <a:t>The drawing is done with the Canvas element, which was first used in HTML5.</a:t>
          </a:r>
        </a:p>
      </dgm:t>
    </dgm:pt>
    <dgm:pt modelId="{B013DEE8-022B-4C01-98D3-91F596DA8222}" type="parTrans" cxnId="{B378573D-5977-4A27-BA52-771B8EFA1F88}">
      <dgm:prSet/>
      <dgm:spPr/>
      <dgm:t>
        <a:bodyPr/>
        <a:lstStyle/>
        <a:p>
          <a:endParaRPr lang="en-US"/>
        </a:p>
      </dgm:t>
    </dgm:pt>
    <dgm:pt modelId="{E067B672-F97C-4897-8CE0-E9E53EB82F95}" type="sibTrans" cxnId="{B378573D-5977-4A27-BA52-771B8EFA1F88}">
      <dgm:prSet/>
      <dgm:spPr/>
      <dgm:t>
        <a:bodyPr/>
        <a:lstStyle/>
        <a:p>
          <a:endParaRPr lang="en-US"/>
        </a:p>
      </dgm:t>
    </dgm:pt>
    <dgm:pt modelId="{A527F49B-78A3-4A74-8FFE-0E2CD4772A61}">
      <dgm:prSet/>
      <dgm:spPr/>
      <dgm:t>
        <a:bodyPr/>
        <a:lstStyle/>
        <a:p>
          <a:pPr rtl="0"/>
          <a:r>
            <a:rPr lang="en">
              <a:latin typeface="Gill Sans MT"/>
            </a:rPr>
            <a:t>The game is written in JavaScript and hosted on which it is specially styled in cascading style sheets.</a:t>
          </a:r>
        </a:p>
      </dgm:t>
    </dgm:pt>
    <dgm:pt modelId="{66B3AA96-6927-46E8-9DE9-10DF8B7EC0A6}" type="parTrans" cxnId="{8E52F743-0F94-4FF7-BBEC-8FB4319C3780}">
      <dgm:prSet/>
      <dgm:spPr/>
      <dgm:t>
        <a:bodyPr/>
        <a:lstStyle/>
        <a:p>
          <a:endParaRPr lang="en-US"/>
        </a:p>
      </dgm:t>
    </dgm:pt>
    <dgm:pt modelId="{3681A21A-EA3E-41D3-8EA8-E208EC4C407F}" type="sibTrans" cxnId="{8E52F743-0F94-4FF7-BBEC-8FB4319C3780}">
      <dgm:prSet/>
      <dgm:spPr/>
      <dgm:t>
        <a:bodyPr/>
        <a:lstStyle/>
        <a:p>
          <a:endParaRPr lang="en-US"/>
        </a:p>
      </dgm:t>
    </dgm:pt>
    <dgm:pt modelId="{CE2246AE-D20E-43FD-BA50-CDA8346068D0}">
      <dgm:prSet/>
      <dgm:spPr/>
      <dgm:t>
        <a:bodyPr/>
        <a:lstStyle/>
        <a:p>
          <a:pPr rtl="0"/>
          <a:r>
            <a:rPr lang="en">
              <a:latin typeface="Gill Sans MT"/>
            </a:rPr>
            <a:t>The game is designed for the PC platform.</a:t>
          </a:r>
        </a:p>
      </dgm:t>
    </dgm:pt>
    <dgm:pt modelId="{3B57C801-E4EC-4F43-B13C-0F60DFD610A7}" type="parTrans" cxnId="{3EE9DB40-B770-4DD4-BFCA-DDB3A03FF3B5}">
      <dgm:prSet/>
      <dgm:spPr/>
      <dgm:t>
        <a:bodyPr/>
        <a:lstStyle/>
        <a:p>
          <a:endParaRPr lang="en-US"/>
        </a:p>
      </dgm:t>
    </dgm:pt>
    <dgm:pt modelId="{DDBE08F4-B089-4F5F-B2AF-6001425458B9}" type="sibTrans" cxnId="{3EE9DB40-B770-4DD4-BFCA-DDB3A03FF3B5}">
      <dgm:prSet/>
      <dgm:spPr/>
      <dgm:t>
        <a:bodyPr/>
        <a:lstStyle/>
        <a:p>
          <a:endParaRPr lang="en-US"/>
        </a:p>
      </dgm:t>
    </dgm:pt>
    <dgm:pt modelId="{3C673B77-BAFC-4595-9D58-80C58917F05A}">
      <dgm:prSet/>
      <dgm:spPr/>
      <dgm:t>
        <a:bodyPr/>
        <a:lstStyle/>
        <a:p>
          <a:pPr rtl="0"/>
          <a:r>
            <a:rPr lang="en">
              <a:latin typeface="Gill Sans MT"/>
            </a:rPr>
            <a:t>It is planned to develop the game further by adding new boards as well as more creative diets.</a:t>
          </a:r>
        </a:p>
      </dgm:t>
    </dgm:pt>
    <dgm:pt modelId="{2D1D8806-F6FF-4566-B4C9-57326F5EEC81}" type="parTrans" cxnId="{3E497B61-7DB8-45ED-8E98-5170F5EE6D89}">
      <dgm:prSet/>
      <dgm:spPr/>
      <dgm:t>
        <a:bodyPr/>
        <a:lstStyle/>
        <a:p>
          <a:endParaRPr lang="en-US"/>
        </a:p>
      </dgm:t>
    </dgm:pt>
    <dgm:pt modelId="{998D2BD4-BF2A-4A1E-B5FB-E286F09A5A89}" type="sibTrans" cxnId="{3E497B61-7DB8-45ED-8E98-5170F5EE6D89}">
      <dgm:prSet/>
      <dgm:spPr/>
      <dgm:t>
        <a:bodyPr/>
        <a:lstStyle/>
        <a:p>
          <a:endParaRPr lang="en-US"/>
        </a:p>
      </dgm:t>
    </dgm:pt>
    <dgm:pt modelId="{011E7D89-3FF7-4828-9742-3C8575E28A32}">
      <dgm:prSet phldr="0"/>
      <dgm:spPr/>
      <dgm:t>
        <a:bodyPr/>
        <a:lstStyle/>
        <a:p>
          <a:pPr rtl="0"/>
          <a:r>
            <a:rPr lang="en" dirty="0">
              <a:latin typeface="Gill Sans MT"/>
            </a:rPr>
            <a:t>The game is recommended for users over 12 years of age.</a:t>
          </a:r>
        </a:p>
      </dgm:t>
    </dgm:pt>
    <dgm:pt modelId="{9C3D682A-76A7-46A4-A019-80F7305D35F6}" type="parTrans" cxnId="{6C425AFA-B1A2-4AC6-BF55-53A715BEE9FA}">
      <dgm:prSet/>
      <dgm:spPr/>
    </dgm:pt>
    <dgm:pt modelId="{26560A87-1B08-4BDD-8036-40F96D0432EB}" type="sibTrans" cxnId="{6C425AFA-B1A2-4AC6-BF55-53A715BEE9FA}">
      <dgm:prSet/>
      <dgm:spPr/>
    </dgm:pt>
    <dgm:pt modelId="{9333F6EC-BB57-4791-A53D-E324648A5DB8}">
      <dgm:prSet phldr="0"/>
      <dgm:spPr/>
      <dgm:t>
        <a:bodyPr/>
        <a:lstStyle/>
        <a:p>
          <a:pPr rtl="0"/>
          <a:r>
            <a:rPr lang="en" dirty="0">
              <a:latin typeface="Gill Sans MT"/>
            </a:rPr>
            <a:t>The game is created in two-dimensional graphics, i.e. in 2D.</a:t>
          </a:r>
        </a:p>
      </dgm:t>
    </dgm:pt>
    <dgm:pt modelId="{B0C58FBF-BD30-4E2E-9728-0C5442923F2E}" type="parTrans" cxnId="{F66B3F09-464F-4332-8716-950B1FDAA572}">
      <dgm:prSet/>
      <dgm:spPr/>
    </dgm:pt>
    <dgm:pt modelId="{09403F3C-C747-4DA4-A443-1EA4B5CEAC7D}" type="sibTrans" cxnId="{F66B3F09-464F-4332-8716-950B1FDAA572}">
      <dgm:prSet/>
      <dgm:spPr/>
    </dgm:pt>
    <dgm:pt modelId="{0C8176DD-DE8E-4815-A5F9-5338F9E2C6BE}" type="pres">
      <dgm:prSet presAssocID="{555CEA0D-9BAC-4BCA-9458-B1E9F4C47B96}" presName="linear" presStyleCnt="0">
        <dgm:presLayoutVars>
          <dgm:animLvl val="lvl"/>
          <dgm:resizeHandles val="exact"/>
        </dgm:presLayoutVars>
      </dgm:prSet>
      <dgm:spPr/>
    </dgm:pt>
    <dgm:pt modelId="{4033ED12-F168-4F51-954B-301F082307D6}" type="pres">
      <dgm:prSet presAssocID="{686A9500-CB42-420E-B198-7A10B4F2141A}" presName="parentText" presStyleLbl="node1" presStyleIdx="0" presStyleCnt="7">
        <dgm:presLayoutVars>
          <dgm:chMax val="0"/>
          <dgm:bulletEnabled val="1"/>
        </dgm:presLayoutVars>
      </dgm:prSet>
      <dgm:spPr/>
    </dgm:pt>
    <dgm:pt modelId="{1CF9CBA1-69DF-4930-AABB-12A86AEBDD23}" type="pres">
      <dgm:prSet presAssocID="{A429316F-1AB2-4459-B0D6-0893B8699641}" presName="spacer" presStyleCnt="0"/>
      <dgm:spPr/>
    </dgm:pt>
    <dgm:pt modelId="{27D9A75B-8D68-4A95-9DC7-BEE3E4AB81BC}" type="pres">
      <dgm:prSet presAssocID="{6CDD4F0F-5834-4524-98D2-A9C4E3FD1EE3}" presName="parentText" presStyleLbl="node1" presStyleIdx="1" presStyleCnt="7">
        <dgm:presLayoutVars>
          <dgm:chMax val="0"/>
          <dgm:bulletEnabled val="1"/>
        </dgm:presLayoutVars>
      </dgm:prSet>
      <dgm:spPr/>
    </dgm:pt>
    <dgm:pt modelId="{66EC2018-87B8-4086-8A88-D9B80874DBFD}" type="pres">
      <dgm:prSet presAssocID="{E067B672-F97C-4897-8CE0-E9E53EB82F95}" presName="spacer" presStyleCnt="0"/>
      <dgm:spPr/>
    </dgm:pt>
    <dgm:pt modelId="{5F270383-E5C3-4608-B8B4-80A102D6BDE0}" type="pres">
      <dgm:prSet presAssocID="{A527F49B-78A3-4A74-8FFE-0E2CD4772A61}" presName="parentText" presStyleLbl="node1" presStyleIdx="2" presStyleCnt="7">
        <dgm:presLayoutVars>
          <dgm:chMax val="0"/>
          <dgm:bulletEnabled val="1"/>
        </dgm:presLayoutVars>
      </dgm:prSet>
      <dgm:spPr/>
    </dgm:pt>
    <dgm:pt modelId="{007326C6-723B-4AD6-B82B-F91E173FA5E9}" type="pres">
      <dgm:prSet presAssocID="{3681A21A-EA3E-41D3-8EA8-E208EC4C407F}" presName="spacer" presStyleCnt="0"/>
      <dgm:spPr/>
    </dgm:pt>
    <dgm:pt modelId="{A3447577-D28B-4AB6-A45A-33E5729C4701}" type="pres">
      <dgm:prSet presAssocID="{CE2246AE-D20E-43FD-BA50-CDA8346068D0}" presName="parentText" presStyleLbl="node1" presStyleIdx="3" presStyleCnt="7">
        <dgm:presLayoutVars>
          <dgm:chMax val="0"/>
          <dgm:bulletEnabled val="1"/>
        </dgm:presLayoutVars>
      </dgm:prSet>
      <dgm:spPr/>
    </dgm:pt>
    <dgm:pt modelId="{501F856D-8DD0-4F1A-8628-D764CC3663D2}" type="pres">
      <dgm:prSet presAssocID="{DDBE08F4-B089-4F5F-B2AF-6001425458B9}" presName="spacer" presStyleCnt="0"/>
      <dgm:spPr/>
    </dgm:pt>
    <dgm:pt modelId="{AEDCD704-4D55-4318-8BD3-E9AA82FAED4A}" type="pres">
      <dgm:prSet presAssocID="{3C673B77-BAFC-4595-9D58-80C58917F05A}" presName="parentText" presStyleLbl="node1" presStyleIdx="4" presStyleCnt="7">
        <dgm:presLayoutVars>
          <dgm:chMax val="0"/>
          <dgm:bulletEnabled val="1"/>
        </dgm:presLayoutVars>
      </dgm:prSet>
      <dgm:spPr/>
    </dgm:pt>
    <dgm:pt modelId="{5A626B93-4752-48A4-908C-F712B36933E1}" type="pres">
      <dgm:prSet presAssocID="{998D2BD4-BF2A-4A1E-B5FB-E286F09A5A89}" presName="spacer" presStyleCnt="0"/>
      <dgm:spPr/>
    </dgm:pt>
    <dgm:pt modelId="{BEB6C6FB-F0D3-4C4D-A340-41A51DE84632}" type="pres">
      <dgm:prSet presAssocID="{011E7D89-3FF7-4828-9742-3C8575E28A32}" presName="parentText" presStyleLbl="node1" presStyleIdx="5" presStyleCnt="7">
        <dgm:presLayoutVars>
          <dgm:chMax val="0"/>
          <dgm:bulletEnabled val="1"/>
        </dgm:presLayoutVars>
      </dgm:prSet>
      <dgm:spPr/>
    </dgm:pt>
    <dgm:pt modelId="{18AB4400-310C-4F43-A254-C2510141F52C}" type="pres">
      <dgm:prSet presAssocID="{26560A87-1B08-4BDD-8036-40F96D0432EB}" presName="spacer" presStyleCnt="0"/>
      <dgm:spPr/>
    </dgm:pt>
    <dgm:pt modelId="{5E42D0C7-6FD3-445F-97A5-A39B2CA89562}" type="pres">
      <dgm:prSet presAssocID="{9333F6EC-BB57-4791-A53D-E324648A5DB8}" presName="parentText" presStyleLbl="node1" presStyleIdx="6" presStyleCnt="7">
        <dgm:presLayoutVars>
          <dgm:chMax val="0"/>
          <dgm:bulletEnabled val="1"/>
        </dgm:presLayoutVars>
      </dgm:prSet>
      <dgm:spPr/>
    </dgm:pt>
  </dgm:ptLst>
  <dgm:cxnLst>
    <dgm:cxn modelId="{F66B3F09-464F-4332-8716-950B1FDAA572}" srcId="{555CEA0D-9BAC-4BCA-9458-B1E9F4C47B96}" destId="{9333F6EC-BB57-4791-A53D-E324648A5DB8}" srcOrd="6" destOrd="0" parTransId="{B0C58FBF-BD30-4E2E-9728-0C5442923F2E}" sibTransId="{09403F3C-C747-4DA4-A443-1EA4B5CEAC7D}"/>
    <dgm:cxn modelId="{949DC63C-08B8-473C-87AD-641D89AE4BF0}" type="presOf" srcId="{6CDD4F0F-5834-4524-98D2-A9C4E3FD1EE3}" destId="{27D9A75B-8D68-4A95-9DC7-BEE3E4AB81BC}" srcOrd="0" destOrd="0" presId="urn:microsoft.com/office/officeart/2005/8/layout/vList2"/>
    <dgm:cxn modelId="{B378573D-5977-4A27-BA52-771B8EFA1F88}" srcId="{555CEA0D-9BAC-4BCA-9458-B1E9F4C47B96}" destId="{6CDD4F0F-5834-4524-98D2-A9C4E3FD1EE3}" srcOrd="1" destOrd="0" parTransId="{B013DEE8-022B-4C01-98D3-91F596DA8222}" sibTransId="{E067B672-F97C-4897-8CE0-E9E53EB82F95}"/>
    <dgm:cxn modelId="{3EE9DB40-B770-4DD4-BFCA-DDB3A03FF3B5}" srcId="{555CEA0D-9BAC-4BCA-9458-B1E9F4C47B96}" destId="{CE2246AE-D20E-43FD-BA50-CDA8346068D0}" srcOrd="3" destOrd="0" parTransId="{3B57C801-E4EC-4F43-B13C-0F60DFD610A7}" sibTransId="{DDBE08F4-B089-4F5F-B2AF-6001425458B9}"/>
    <dgm:cxn modelId="{3E497B61-7DB8-45ED-8E98-5170F5EE6D89}" srcId="{555CEA0D-9BAC-4BCA-9458-B1E9F4C47B96}" destId="{3C673B77-BAFC-4595-9D58-80C58917F05A}" srcOrd="4" destOrd="0" parTransId="{2D1D8806-F6FF-4566-B4C9-57326F5EEC81}" sibTransId="{998D2BD4-BF2A-4A1E-B5FB-E286F09A5A89}"/>
    <dgm:cxn modelId="{8E52F743-0F94-4FF7-BBEC-8FB4319C3780}" srcId="{555CEA0D-9BAC-4BCA-9458-B1E9F4C47B96}" destId="{A527F49B-78A3-4A74-8FFE-0E2CD4772A61}" srcOrd="2" destOrd="0" parTransId="{66B3AA96-6927-46E8-9DE9-10DF8B7EC0A6}" sibTransId="{3681A21A-EA3E-41D3-8EA8-E208EC4C407F}"/>
    <dgm:cxn modelId="{9786A466-3FA9-4697-9573-CB6AAA170995}" type="presOf" srcId="{9333F6EC-BB57-4791-A53D-E324648A5DB8}" destId="{5E42D0C7-6FD3-445F-97A5-A39B2CA89562}" srcOrd="0" destOrd="0" presId="urn:microsoft.com/office/officeart/2005/8/layout/vList2"/>
    <dgm:cxn modelId="{1BD80850-96BF-4FFD-8324-2CDF645B5B64}" type="presOf" srcId="{A527F49B-78A3-4A74-8FFE-0E2CD4772A61}" destId="{5F270383-E5C3-4608-B8B4-80A102D6BDE0}" srcOrd="0" destOrd="0" presId="urn:microsoft.com/office/officeart/2005/8/layout/vList2"/>
    <dgm:cxn modelId="{AE07E386-800C-415E-BB20-6815D860067F}" type="presOf" srcId="{555CEA0D-9BAC-4BCA-9458-B1E9F4C47B96}" destId="{0C8176DD-DE8E-4815-A5F9-5338F9E2C6BE}" srcOrd="0" destOrd="0" presId="urn:microsoft.com/office/officeart/2005/8/layout/vList2"/>
    <dgm:cxn modelId="{9BD880AC-2CF7-417E-887F-F0182B078C22}" type="presOf" srcId="{686A9500-CB42-420E-B198-7A10B4F2141A}" destId="{4033ED12-F168-4F51-954B-301F082307D6}" srcOrd="0" destOrd="0" presId="urn:microsoft.com/office/officeart/2005/8/layout/vList2"/>
    <dgm:cxn modelId="{7B4C7AC3-FAB3-4C26-8FA5-89F65EB81113}" type="presOf" srcId="{011E7D89-3FF7-4828-9742-3C8575E28A32}" destId="{BEB6C6FB-F0D3-4C4D-A340-41A51DE84632}" srcOrd="0" destOrd="0" presId="urn:microsoft.com/office/officeart/2005/8/layout/vList2"/>
    <dgm:cxn modelId="{3BD325C4-D87A-4A5C-AD52-FB23058E3668}" type="presOf" srcId="{CE2246AE-D20E-43FD-BA50-CDA8346068D0}" destId="{A3447577-D28B-4AB6-A45A-33E5729C4701}" srcOrd="0" destOrd="0" presId="urn:microsoft.com/office/officeart/2005/8/layout/vList2"/>
    <dgm:cxn modelId="{435356EC-B569-4AC1-9F4F-2F9BEEDD914C}" srcId="{555CEA0D-9BAC-4BCA-9458-B1E9F4C47B96}" destId="{686A9500-CB42-420E-B198-7A10B4F2141A}" srcOrd="0" destOrd="0" parTransId="{7D7EA597-89F0-45BA-B0BC-00B2B7B191F7}" sibTransId="{A429316F-1AB2-4459-B0D6-0893B8699641}"/>
    <dgm:cxn modelId="{EFDAACEC-2909-4517-A6D3-41E2EDE06539}" type="presOf" srcId="{3C673B77-BAFC-4595-9D58-80C58917F05A}" destId="{AEDCD704-4D55-4318-8BD3-E9AA82FAED4A}" srcOrd="0" destOrd="0" presId="urn:microsoft.com/office/officeart/2005/8/layout/vList2"/>
    <dgm:cxn modelId="{6C425AFA-B1A2-4AC6-BF55-53A715BEE9FA}" srcId="{555CEA0D-9BAC-4BCA-9458-B1E9F4C47B96}" destId="{011E7D89-3FF7-4828-9742-3C8575E28A32}" srcOrd="5" destOrd="0" parTransId="{9C3D682A-76A7-46A4-A019-80F7305D35F6}" sibTransId="{26560A87-1B08-4BDD-8036-40F96D0432EB}"/>
    <dgm:cxn modelId="{AAA106D1-78C2-41C2-B273-59D92C8CDAC5}" type="presParOf" srcId="{0C8176DD-DE8E-4815-A5F9-5338F9E2C6BE}" destId="{4033ED12-F168-4F51-954B-301F082307D6}" srcOrd="0" destOrd="0" presId="urn:microsoft.com/office/officeart/2005/8/layout/vList2"/>
    <dgm:cxn modelId="{DABE7A44-D687-48A4-8BDB-1FA8F127088E}" type="presParOf" srcId="{0C8176DD-DE8E-4815-A5F9-5338F9E2C6BE}" destId="{1CF9CBA1-69DF-4930-AABB-12A86AEBDD23}" srcOrd="1" destOrd="0" presId="urn:microsoft.com/office/officeart/2005/8/layout/vList2"/>
    <dgm:cxn modelId="{665450D6-8C29-48A9-8F59-64C755F16183}" type="presParOf" srcId="{0C8176DD-DE8E-4815-A5F9-5338F9E2C6BE}" destId="{27D9A75B-8D68-4A95-9DC7-BEE3E4AB81BC}" srcOrd="2" destOrd="0" presId="urn:microsoft.com/office/officeart/2005/8/layout/vList2"/>
    <dgm:cxn modelId="{6E795393-2C79-49B9-8EAA-56AD9C6BBB93}" type="presParOf" srcId="{0C8176DD-DE8E-4815-A5F9-5338F9E2C6BE}" destId="{66EC2018-87B8-4086-8A88-D9B80874DBFD}" srcOrd="3" destOrd="0" presId="urn:microsoft.com/office/officeart/2005/8/layout/vList2"/>
    <dgm:cxn modelId="{C8AB1627-51D4-4A75-9D0A-5FC38074B17C}" type="presParOf" srcId="{0C8176DD-DE8E-4815-A5F9-5338F9E2C6BE}" destId="{5F270383-E5C3-4608-B8B4-80A102D6BDE0}" srcOrd="4" destOrd="0" presId="urn:microsoft.com/office/officeart/2005/8/layout/vList2"/>
    <dgm:cxn modelId="{E465489E-7CBA-49C5-B9DB-CEF3B4B5AFD3}" type="presParOf" srcId="{0C8176DD-DE8E-4815-A5F9-5338F9E2C6BE}" destId="{007326C6-723B-4AD6-B82B-F91E173FA5E9}" srcOrd="5" destOrd="0" presId="urn:microsoft.com/office/officeart/2005/8/layout/vList2"/>
    <dgm:cxn modelId="{CDF33DF3-09A2-443D-9D1E-FBD434C6ED10}" type="presParOf" srcId="{0C8176DD-DE8E-4815-A5F9-5338F9E2C6BE}" destId="{A3447577-D28B-4AB6-A45A-33E5729C4701}" srcOrd="6" destOrd="0" presId="urn:microsoft.com/office/officeart/2005/8/layout/vList2"/>
    <dgm:cxn modelId="{A67742AB-43ED-495A-843A-FC26669FA1FB}" type="presParOf" srcId="{0C8176DD-DE8E-4815-A5F9-5338F9E2C6BE}" destId="{501F856D-8DD0-4F1A-8628-D764CC3663D2}" srcOrd="7" destOrd="0" presId="urn:microsoft.com/office/officeart/2005/8/layout/vList2"/>
    <dgm:cxn modelId="{7BDB8CC3-E6B5-4CBA-996E-C1DE738440DC}" type="presParOf" srcId="{0C8176DD-DE8E-4815-A5F9-5338F9E2C6BE}" destId="{AEDCD704-4D55-4318-8BD3-E9AA82FAED4A}" srcOrd="8" destOrd="0" presId="urn:microsoft.com/office/officeart/2005/8/layout/vList2"/>
    <dgm:cxn modelId="{FED89178-9FD5-4F76-84EB-33EE86651533}" type="presParOf" srcId="{0C8176DD-DE8E-4815-A5F9-5338F9E2C6BE}" destId="{5A626B93-4752-48A4-908C-F712B36933E1}" srcOrd="9" destOrd="0" presId="urn:microsoft.com/office/officeart/2005/8/layout/vList2"/>
    <dgm:cxn modelId="{CF013AA6-48A5-478D-B8D0-6B829320FE92}" type="presParOf" srcId="{0C8176DD-DE8E-4815-A5F9-5338F9E2C6BE}" destId="{BEB6C6FB-F0D3-4C4D-A340-41A51DE84632}" srcOrd="10" destOrd="0" presId="urn:microsoft.com/office/officeart/2005/8/layout/vList2"/>
    <dgm:cxn modelId="{F424C3AF-5456-44EB-A284-B1D13C398F7F}" type="presParOf" srcId="{0C8176DD-DE8E-4815-A5F9-5338F9E2C6BE}" destId="{18AB4400-310C-4F43-A254-C2510141F52C}" srcOrd="11" destOrd="0" presId="urn:microsoft.com/office/officeart/2005/8/layout/vList2"/>
    <dgm:cxn modelId="{D3F3905B-B532-47F3-B6B5-FDE80E04C22C}" type="presParOf" srcId="{0C8176DD-DE8E-4815-A5F9-5338F9E2C6BE}" destId="{5E42D0C7-6FD3-445F-97A5-A39B2CA89562}"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3ED12-F168-4F51-954B-301F082307D6}">
      <dsp:nvSpPr>
        <dsp:cNvPr id="0" name=""/>
        <dsp:cNvSpPr/>
      </dsp:nvSpPr>
      <dsp:spPr>
        <a:xfrm>
          <a:off x="0" y="113851"/>
          <a:ext cx="11029615" cy="463319"/>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 sz="1200" kern="1200">
              <a:latin typeface="Gill Sans MT"/>
            </a:rPr>
            <a:t>The engine uses a simple bitmap, which is attached above in the rules of the game. The bitmap itself is described in JavaScript, i.e. board entrance, artifacts, grass, etc.</a:t>
          </a:r>
          <a:endParaRPr lang="en" sz="1200" b="0" i="0" u="none" strike="noStrike" kern="1200" cap="none" baseline="0" noProof="0">
            <a:solidFill>
              <a:srgbClr val="010000"/>
            </a:solidFill>
            <a:latin typeface="Gill Sans MT"/>
          </a:endParaRPr>
        </a:p>
      </dsp:txBody>
      <dsp:txXfrm>
        <a:off x="22617" y="136468"/>
        <a:ext cx="10984381" cy="418085"/>
      </dsp:txXfrm>
    </dsp:sp>
    <dsp:sp modelId="{27D9A75B-8D68-4A95-9DC7-BEE3E4AB81BC}">
      <dsp:nvSpPr>
        <dsp:cNvPr id="0" name=""/>
        <dsp:cNvSpPr/>
      </dsp:nvSpPr>
      <dsp:spPr>
        <a:xfrm>
          <a:off x="0" y="611731"/>
          <a:ext cx="11029615" cy="463319"/>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 sz="1200" kern="1200">
              <a:latin typeface="Gill Sans MT"/>
            </a:rPr>
            <a:t>The drawing is done with the Canvas element, which was first used in HTML5.</a:t>
          </a:r>
        </a:p>
      </dsp:txBody>
      <dsp:txXfrm>
        <a:off x="22617" y="634348"/>
        <a:ext cx="10984381" cy="418085"/>
      </dsp:txXfrm>
    </dsp:sp>
    <dsp:sp modelId="{5F270383-E5C3-4608-B8B4-80A102D6BDE0}">
      <dsp:nvSpPr>
        <dsp:cNvPr id="0" name=""/>
        <dsp:cNvSpPr/>
      </dsp:nvSpPr>
      <dsp:spPr>
        <a:xfrm>
          <a:off x="0" y="1109611"/>
          <a:ext cx="11029615" cy="463319"/>
        </a:xfrm>
        <a:prstGeom prst="round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 sz="1200" kern="1200">
              <a:latin typeface="Gill Sans MT"/>
            </a:rPr>
            <a:t>The game is written in JavaScript and hosted on which it is specially styled in cascading style sheets.</a:t>
          </a:r>
        </a:p>
      </dsp:txBody>
      <dsp:txXfrm>
        <a:off x="22617" y="1132228"/>
        <a:ext cx="10984381" cy="418085"/>
      </dsp:txXfrm>
    </dsp:sp>
    <dsp:sp modelId="{A3447577-D28B-4AB6-A45A-33E5729C4701}">
      <dsp:nvSpPr>
        <dsp:cNvPr id="0" name=""/>
        <dsp:cNvSpPr/>
      </dsp:nvSpPr>
      <dsp:spPr>
        <a:xfrm>
          <a:off x="0" y="1607491"/>
          <a:ext cx="11029615" cy="463319"/>
        </a:xfrm>
        <a:prstGeom prst="round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 sz="1200" kern="1200">
              <a:latin typeface="Gill Sans MT"/>
            </a:rPr>
            <a:t>The game is designed for the PC platform.</a:t>
          </a:r>
        </a:p>
      </dsp:txBody>
      <dsp:txXfrm>
        <a:off x="22617" y="1630108"/>
        <a:ext cx="10984381" cy="418085"/>
      </dsp:txXfrm>
    </dsp:sp>
    <dsp:sp modelId="{AEDCD704-4D55-4318-8BD3-E9AA82FAED4A}">
      <dsp:nvSpPr>
        <dsp:cNvPr id="0" name=""/>
        <dsp:cNvSpPr/>
      </dsp:nvSpPr>
      <dsp:spPr>
        <a:xfrm>
          <a:off x="0" y="2105371"/>
          <a:ext cx="11029615" cy="463319"/>
        </a:xfrm>
        <a:prstGeom prst="roundRect">
          <a:avLst/>
        </a:prstGeom>
        <a:gradFill rotWithShape="0">
          <a:gsLst>
            <a:gs pos="0">
              <a:schemeClr val="accent6">
                <a:hueOff val="0"/>
                <a:satOff val="0"/>
                <a:lumOff val="0"/>
                <a:alphaOff val="0"/>
                <a:tint val="98000"/>
                <a:lumMod val="110000"/>
              </a:schemeClr>
            </a:gs>
            <a:gs pos="84000">
              <a:schemeClr val="accent6">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 sz="1200" kern="1200">
              <a:latin typeface="Gill Sans MT"/>
            </a:rPr>
            <a:t>It is planned to develop the game further by adding new boards as well as more creative diets.</a:t>
          </a:r>
        </a:p>
      </dsp:txBody>
      <dsp:txXfrm>
        <a:off x="22617" y="2127988"/>
        <a:ext cx="10984381" cy="418085"/>
      </dsp:txXfrm>
    </dsp:sp>
    <dsp:sp modelId="{BEB6C6FB-F0D3-4C4D-A340-41A51DE84632}">
      <dsp:nvSpPr>
        <dsp:cNvPr id="0" name=""/>
        <dsp:cNvSpPr/>
      </dsp:nvSpPr>
      <dsp:spPr>
        <a:xfrm>
          <a:off x="0" y="2603251"/>
          <a:ext cx="11029615" cy="463319"/>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 sz="1200" kern="1200" dirty="0">
              <a:latin typeface="Gill Sans MT"/>
            </a:rPr>
            <a:t>The game is recommended for users over 12 years of age.</a:t>
          </a:r>
        </a:p>
      </dsp:txBody>
      <dsp:txXfrm>
        <a:off x="22617" y="2625868"/>
        <a:ext cx="10984381" cy="418085"/>
      </dsp:txXfrm>
    </dsp:sp>
    <dsp:sp modelId="{5E42D0C7-6FD3-445F-97A5-A39B2CA89562}">
      <dsp:nvSpPr>
        <dsp:cNvPr id="0" name=""/>
        <dsp:cNvSpPr/>
      </dsp:nvSpPr>
      <dsp:spPr>
        <a:xfrm>
          <a:off x="0" y="3101131"/>
          <a:ext cx="11029615" cy="463319"/>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 sz="1200" kern="1200" dirty="0">
              <a:latin typeface="Gill Sans MT"/>
            </a:rPr>
            <a:t>The game is created in two-dimensional graphics, i.e. in 2D.</a:t>
          </a:r>
        </a:p>
      </dsp:txBody>
      <dsp:txXfrm>
        <a:off x="22617" y="3123748"/>
        <a:ext cx="10984381" cy="4180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a:p>
        </p:txBody>
      </p:sp>
      <p:sp>
        <p:nvSpPr>
          <p:cNvPr id="3" name="Data — symbol zastępczy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55EB0C1-F3D1-4961-B7D0-856494CC6A53}" type="datetime1">
              <a:rPr lang="pl-PL" smtClean="0"/>
              <a:t>23.10.2020</a:t>
            </a:fld>
            <a:endParaRPr lang="pl-PL"/>
          </a:p>
        </p:txBody>
      </p:sp>
      <p:sp>
        <p:nvSpPr>
          <p:cNvPr id="4" name="Stopka — symbol zastępczy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a:p>
        </p:txBody>
      </p:sp>
      <p:sp>
        <p:nvSpPr>
          <p:cNvPr id="5" name="Numer slajdu — symbol zastępczy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pl-PL" smtClean="0"/>
              <a:t>‹#›</a:t>
            </a:fld>
            <a:endParaRPr lang="pl-PL"/>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l-PL" noProof="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81D8B8C-3D80-478A-8137-026A256DDF14}" type="datetime1">
              <a:rPr lang="pl-PL" noProof="0" smtClean="0"/>
              <a:t>23.10.2020</a:t>
            </a:fld>
            <a:endParaRPr lang="pl-PL" noProof="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l-PL" noProof="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l-PL" noProof="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pl-PL" noProof="0" smtClean="0"/>
              <a:t>‹#›</a:t>
            </a:fld>
            <a:endParaRPr lang="pl-PL"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C6B3AB32-59DF-41F1-9618-EDFBF5049629}" type="slidenum">
              <a:rPr lang="pl-PL" smtClean="0"/>
              <a:t>1</a:t>
            </a:fld>
            <a:endParaRPr lang="pl-PL"/>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C6B3AB32-59DF-41F1-9618-EDFBF5049629}" type="slidenum">
              <a:rPr lang="pl-PL" smtClean="0"/>
              <a:t>2</a:t>
            </a:fld>
            <a:endParaRPr lang="pl-PL"/>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C6B3AB32-59DF-41F1-9618-EDFBF5049629}" type="slidenum">
              <a:rPr lang="pl-PL" smtClean="0"/>
              <a:t>3</a:t>
            </a:fld>
            <a:endParaRPr lang="pl-PL"/>
          </a:p>
        </p:txBody>
      </p:sp>
    </p:spTree>
    <p:extLst>
      <p:ext uri="{BB962C8B-B14F-4D97-AF65-F5344CB8AC3E}">
        <p14:creationId xmlns:p14="http://schemas.microsoft.com/office/powerpoint/2010/main" val="3505115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7" name="Prostokąt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ctrTitle" hasCustomPrompt="1"/>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pl-PL" noProof="0"/>
              <a:t>Kliknij, aby edytować styl wzorca tytułu</a:t>
            </a:r>
          </a:p>
        </p:txBody>
      </p:sp>
      <p:sp>
        <p:nvSpPr>
          <p:cNvPr id="3" name="Podtytuł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l-PL" noProof="0"/>
              <a:t>Kliknij, aby edytować styl wzorca podtytułu</a:t>
            </a:r>
          </a:p>
        </p:txBody>
      </p:sp>
      <p:sp>
        <p:nvSpPr>
          <p:cNvPr id="4" name="Data — symbol zastępczy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F6FB5849-D604-47E1-9C8B-BC9DC951443E}" type="datetime1">
              <a:rPr lang="pl-PL" noProof="0" smtClean="0"/>
              <a:t>23.10.2020</a:t>
            </a:fld>
            <a:endParaRPr lang="pl-PL" noProof="0"/>
          </a:p>
        </p:txBody>
      </p:sp>
      <p:sp>
        <p:nvSpPr>
          <p:cNvPr id="5" name="Stopka — symbol zastępczy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pl-PL" noProof="0"/>
          </a:p>
        </p:txBody>
      </p:sp>
      <p:sp>
        <p:nvSpPr>
          <p:cNvPr id="6" name="Numer slajdu — symbol zastępczy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8" name="Prostokąt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ytuł 1"/>
          <p:cNvSpPr>
            <a:spLocks noGrp="1"/>
          </p:cNvSpPr>
          <p:nvPr>
            <p:ph type="title" hasCustomPrompt="1"/>
          </p:nvPr>
        </p:nvSpPr>
        <p:spPr>
          <a:xfrm>
            <a:off x="581192" y="702156"/>
            <a:ext cx="11029616" cy="1013800"/>
          </a:xfrm>
        </p:spPr>
        <p:txBody>
          <a:bodyPr rtlCol="0"/>
          <a:lstStyle/>
          <a:p>
            <a:pPr rtl="0"/>
            <a:r>
              <a:rPr lang="pl-PL" noProof="0"/>
              <a:t>Kliknij, aby edytować styl wzorca tytułu</a:t>
            </a:r>
          </a:p>
        </p:txBody>
      </p:sp>
      <p:sp>
        <p:nvSpPr>
          <p:cNvPr id="3" name="Tekst pionowy — symbol zastępczy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p:txBody>
          <a:bodyPr rtlCol="0"/>
          <a:lstStyle/>
          <a:p>
            <a:pPr rtl="0"/>
            <a:fld id="{F9B818D1-4EA1-4473-AE06-C0674E9A543E}" type="datetime1">
              <a:rPr lang="pl-PL" noProof="0" smtClean="0"/>
              <a:t>23.10.2020</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7" name="Prostokąt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pionowy 1"/>
          <p:cNvSpPr>
            <a:spLocks noGrp="1"/>
          </p:cNvSpPr>
          <p:nvPr>
            <p:ph type="title" orient="vert" hasCustomPrompt="1"/>
          </p:nvPr>
        </p:nvSpPr>
        <p:spPr>
          <a:xfrm>
            <a:off x="8839201" y="675726"/>
            <a:ext cx="2004164" cy="5183073"/>
          </a:xfrm>
        </p:spPr>
        <p:txBody>
          <a:bodyPr vert="eaVert" rtlCol="0"/>
          <a:lstStyle/>
          <a:p>
            <a:pPr rtl="0"/>
            <a:r>
              <a:rPr lang="pl-PL" noProof="0"/>
              <a:t>Kliknij, aby edytować styl wzorca tytułu</a:t>
            </a:r>
          </a:p>
        </p:txBody>
      </p:sp>
      <p:sp>
        <p:nvSpPr>
          <p:cNvPr id="3" name="Tekst pionowy — symbol zastępczy 2"/>
          <p:cNvSpPr>
            <a:spLocks noGrp="1"/>
          </p:cNvSpPr>
          <p:nvPr>
            <p:ph type="body" orient="vert" idx="1" hasCustomPrompt="1"/>
          </p:nvPr>
        </p:nvSpPr>
        <p:spPr>
          <a:xfrm>
            <a:off x="774923" y="675726"/>
            <a:ext cx="7896279" cy="5183073"/>
          </a:xfrm>
        </p:spPr>
        <p:txBody>
          <a:bodyPr vert="eaVert" rtlCol="0" anchor="t"/>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3899B25D-1F86-4489-A134-9CE38E9F3EE7}" type="datetime1">
              <a:rPr lang="pl-PL" noProof="0" smtClean="0"/>
              <a:t>23.10.2020</a:t>
            </a:fld>
            <a:endParaRPr lang="pl-PL" noProof="0"/>
          </a:p>
        </p:txBody>
      </p:sp>
      <p:sp>
        <p:nvSpPr>
          <p:cNvPr id="5" name="Stopka — symbol zastępczy 4"/>
          <p:cNvSpPr>
            <a:spLocks noGrp="1"/>
          </p:cNvSpPr>
          <p:nvPr>
            <p:ph type="ftr" sz="quarter" idx="11"/>
          </p:nvPr>
        </p:nvSpPr>
        <p:spPr>
          <a:xfrm>
            <a:off x="774923" y="5951811"/>
            <a:ext cx="7896279" cy="365125"/>
          </a:xfrm>
        </p:spPr>
        <p:txBody>
          <a:bodyPr rtlCol="0"/>
          <a:lstStyle/>
          <a:p>
            <a:pPr rtl="0"/>
            <a:endParaRPr lang="pl-PL" noProof="0"/>
          </a:p>
        </p:txBody>
      </p:sp>
      <p:sp>
        <p:nvSpPr>
          <p:cNvPr id="6" name="Numer slajdu — symbol zastępczy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7" name="Prostokąt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title" hasCustomPrompt="1"/>
          </p:nvPr>
        </p:nvSpPr>
        <p:spPr>
          <a:xfrm>
            <a:off x="581192" y="702156"/>
            <a:ext cx="11029616" cy="1013800"/>
          </a:xfrm>
        </p:spPr>
        <p:txBody>
          <a:bodyPr rtlCol="0"/>
          <a:lstStyle/>
          <a:p>
            <a:pPr rtl="0"/>
            <a:r>
              <a:rPr lang="pl-PL" noProof="0"/>
              <a:t>Kliknij, aby edytować styl wzorca tytułu</a:t>
            </a:r>
          </a:p>
        </p:txBody>
      </p:sp>
      <p:sp>
        <p:nvSpPr>
          <p:cNvPr id="3" name="Zawartość — symbol zastępczy 2"/>
          <p:cNvSpPr>
            <a:spLocks noGrp="1"/>
          </p:cNvSpPr>
          <p:nvPr>
            <p:ph idx="1" hasCustomPrompt="1"/>
          </p:nvPr>
        </p:nvSpPr>
        <p:spPr>
          <a:xfrm>
            <a:off x="581192" y="2180496"/>
            <a:ext cx="11029615" cy="3678303"/>
          </a:xfrm>
        </p:spPr>
        <p:txBody>
          <a:bodyPr rtlCol="0"/>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10"/>
          </p:nvPr>
        </p:nvSpPr>
        <p:spPr/>
        <p:txBody>
          <a:bodyPr rtlCol="0"/>
          <a:lstStyle/>
          <a:p>
            <a:pPr rtl="0"/>
            <a:fld id="{2766F356-8F53-45EB-ADD6-BFA6AC8563F8}" type="datetime1">
              <a:rPr lang="pl-PL" noProof="0" smtClean="0"/>
              <a:t>23.10.2020</a:t>
            </a:fld>
            <a:endParaRPr lang="pl-PL" noProof="0"/>
          </a:p>
        </p:txBody>
      </p:sp>
      <p:sp>
        <p:nvSpPr>
          <p:cNvPr id="5" name="Stopka — symbol zastępczy 4"/>
          <p:cNvSpPr>
            <a:spLocks noGrp="1"/>
          </p:cNvSpPr>
          <p:nvPr>
            <p:ph type="ftr" sz="quarter" idx="11"/>
          </p:nvPr>
        </p:nvSpPr>
        <p:spPr/>
        <p:txBody>
          <a:bodyPr rtlCol="0"/>
          <a:lstStyle/>
          <a:p>
            <a:pPr rtl="0"/>
            <a:endParaRPr lang="pl-PL" noProof="0"/>
          </a:p>
        </p:txBody>
      </p:sp>
      <p:sp>
        <p:nvSpPr>
          <p:cNvPr id="6" name="Numer slajdu — symbol zastępczy 5"/>
          <p:cNvSpPr>
            <a:spLocks noGrp="1"/>
          </p:cNvSpPr>
          <p:nvPr>
            <p:ph type="sldNum" sz="quarter" idx="12"/>
          </p:nvPr>
        </p:nvSpPr>
        <p:spPr>
          <a:xfrm>
            <a:off x="10558300" y="5956137"/>
            <a:ext cx="1052508" cy="365125"/>
          </a:xfrm>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8" name="Prostokąt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title" hasCustomPrompt="1"/>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pl-PL" noProof="0"/>
              <a:t>Kliknij, aby edytować styl wzorca tytułu</a:t>
            </a:r>
          </a:p>
        </p:txBody>
      </p:sp>
      <p:sp>
        <p:nvSpPr>
          <p:cNvPr id="3" name="Tekst — symbol zastępczy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l-PL" noProof="0"/>
              <a:t>Edytuj style wzorca tekstu</a:t>
            </a:r>
          </a:p>
        </p:txBody>
      </p:sp>
      <p:sp>
        <p:nvSpPr>
          <p:cNvPr id="4" name="Data — symbol zastępczy 3"/>
          <p:cNvSpPr>
            <a:spLocks noGrp="1"/>
          </p:cNvSpPr>
          <p:nvPr>
            <p:ph type="dt" sz="half" idx="10"/>
          </p:nvPr>
        </p:nvSpPr>
        <p:spPr/>
        <p:txBody>
          <a:bodyPr rtlCol="0"/>
          <a:lstStyle>
            <a:lvl1pPr>
              <a:defRPr>
                <a:solidFill>
                  <a:schemeClr val="accent1">
                    <a:lumMod val="75000"/>
                    <a:lumOff val="25000"/>
                  </a:schemeClr>
                </a:solidFill>
              </a:defRPr>
            </a:lvl1pPr>
          </a:lstStyle>
          <a:p>
            <a:pPr rtl="0"/>
            <a:fld id="{B23D2001-8391-4782-8726-6333A882359B}" type="datetime1">
              <a:rPr lang="pl-PL" noProof="0" smtClean="0"/>
              <a:t>23.10.2020</a:t>
            </a:fld>
            <a:endParaRPr lang="pl-PL" noProof="0"/>
          </a:p>
        </p:txBody>
      </p:sp>
      <p:sp>
        <p:nvSpPr>
          <p:cNvPr id="5" name="Stopka — symbol zastępczy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pl-PL" noProof="0"/>
          </a:p>
        </p:txBody>
      </p:sp>
      <p:sp>
        <p:nvSpPr>
          <p:cNvPr id="6" name="Numer slajdu — symbol zastępczy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Prostokąt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title" hasCustomPrompt="1"/>
          </p:nvPr>
        </p:nvSpPr>
        <p:spPr>
          <a:xfrm>
            <a:off x="581193" y="729658"/>
            <a:ext cx="11029616" cy="988332"/>
          </a:xfrm>
        </p:spPr>
        <p:txBody>
          <a:bodyPr rtlCol="0"/>
          <a:lstStyle/>
          <a:p>
            <a:pPr rtl="0"/>
            <a:r>
              <a:rPr lang="pl-PL" noProof="0"/>
              <a:t>Kliknij, aby edytować styl wzorca tytułu</a:t>
            </a:r>
          </a:p>
        </p:txBody>
      </p:sp>
      <p:sp>
        <p:nvSpPr>
          <p:cNvPr id="3" name="Zawartość — symbol zastępczy 2"/>
          <p:cNvSpPr>
            <a:spLocks noGrp="1"/>
          </p:cNvSpPr>
          <p:nvPr>
            <p:ph sz="half" idx="1" hasCustomPrompt="1"/>
          </p:nvPr>
        </p:nvSpPr>
        <p:spPr>
          <a:xfrm>
            <a:off x="581193" y="2228003"/>
            <a:ext cx="5422390" cy="3633047"/>
          </a:xfrm>
        </p:spPr>
        <p:txBody>
          <a:bodyPr rtlCol="0">
            <a:normAutofit/>
          </a:body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Zawartość — symbol zastępczy 3"/>
          <p:cNvSpPr>
            <a:spLocks noGrp="1"/>
          </p:cNvSpPr>
          <p:nvPr>
            <p:ph sz="half" idx="2" hasCustomPrompt="1"/>
          </p:nvPr>
        </p:nvSpPr>
        <p:spPr>
          <a:xfrm>
            <a:off x="6188417" y="2228003"/>
            <a:ext cx="5422392" cy="3633047"/>
          </a:xfrm>
        </p:spPr>
        <p:txBody>
          <a:bodyPr rtlCol="0">
            <a:normAutofit/>
          </a:body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5" name="Data — symbol zastępczy 4"/>
          <p:cNvSpPr>
            <a:spLocks noGrp="1"/>
          </p:cNvSpPr>
          <p:nvPr>
            <p:ph type="dt" sz="half" idx="10"/>
          </p:nvPr>
        </p:nvSpPr>
        <p:spPr/>
        <p:txBody>
          <a:bodyPr rtlCol="0"/>
          <a:lstStyle/>
          <a:p>
            <a:pPr rtl="0"/>
            <a:fld id="{8C42DBBA-352D-4760-A564-B1AE377490FF}" type="datetime1">
              <a:rPr lang="pl-PL" noProof="0" smtClean="0"/>
              <a:t>23.10.2020</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1" name="Prostokąt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ytuł 1"/>
          <p:cNvSpPr>
            <a:spLocks noGrp="1"/>
          </p:cNvSpPr>
          <p:nvPr>
            <p:ph type="title" hasCustomPrompt="1"/>
          </p:nvPr>
        </p:nvSpPr>
        <p:spPr>
          <a:xfrm>
            <a:off x="581193" y="729658"/>
            <a:ext cx="11029616" cy="988332"/>
          </a:xfrm>
        </p:spPr>
        <p:txBody>
          <a:bodyPr rtlCol="0"/>
          <a:lstStyle/>
          <a:p>
            <a:pPr rtl="0"/>
            <a:r>
              <a:rPr lang="pl-PL" noProof="0"/>
              <a:t>Kliknij, aby edytować styl wzorca tytułu</a:t>
            </a:r>
          </a:p>
        </p:txBody>
      </p:sp>
      <p:sp>
        <p:nvSpPr>
          <p:cNvPr id="3" name="Tekst — symbol zastępczy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Edytuj style wzorca tekstu</a:t>
            </a:r>
          </a:p>
        </p:txBody>
      </p:sp>
      <p:sp>
        <p:nvSpPr>
          <p:cNvPr id="4" name="Zawartość — symbol zastępczy 3"/>
          <p:cNvSpPr>
            <a:spLocks noGrp="1"/>
          </p:cNvSpPr>
          <p:nvPr>
            <p:ph sz="half" idx="2" hasCustomPrompt="1"/>
          </p:nvPr>
        </p:nvSpPr>
        <p:spPr>
          <a:xfrm>
            <a:off x="581194" y="2926052"/>
            <a:ext cx="5393100" cy="2934999"/>
          </a:xfrm>
        </p:spPr>
        <p:txBody>
          <a:bodyPr rtlCol="0" anchor="t">
            <a:normAutofit/>
          </a:body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5" name="Tekst — symbol zastępczy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l-PL" noProof="0"/>
              <a:t>Edytuj style wzorca tekstu</a:t>
            </a:r>
          </a:p>
        </p:txBody>
      </p:sp>
      <p:sp>
        <p:nvSpPr>
          <p:cNvPr id="6" name="Zawartość — symbol zastępczy 5"/>
          <p:cNvSpPr>
            <a:spLocks noGrp="1"/>
          </p:cNvSpPr>
          <p:nvPr>
            <p:ph sz="quarter" idx="4" hasCustomPrompt="1"/>
          </p:nvPr>
        </p:nvSpPr>
        <p:spPr>
          <a:xfrm>
            <a:off x="6217709" y="2926052"/>
            <a:ext cx="5393100" cy="2934999"/>
          </a:xfrm>
        </p:spPr>
        <p:txBody>
          <a:bodyPr rtlCol="0" anchor="t">
            <a:normAutofit/>
          </a:body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7" name="Data — symbol zastępczy 6"/>
          <p:cNvSpPr>
            <a:spLocks noGrp="1"/>
          </p:cNvSpPr>
          <p:nvPr>
            <p:ph type="dt" sz="half" idx="10"/>
          </p:nvPr>
        </p:nvSpPr>
        <p:spPr/>
        <p:txBody>
          <a:bodyPr rtlCol="0"/>
          <a:lstStyle/>
          <a:p>
            <a:pPr rtl="0"/>
            <a:fld id="{135FC7D3-8D80-4A8A-9231-45166928EE88}" type="datetime1">
              <a:rPr lang="pl-PL" noProof="0" smtClean="0"/>
              <a:t>23.10.2020</a:t>
            </a:fld>
            <a:endParaRPr lang="pl-PL" noProof="0"/>
          </a:p>
        </p:txBody>
      </p:sp>
      <p:sp>
        <p:nvSpPr>
          <p:cNvPr id="8" name="Stopka — symbol zastępczy 7"/>
          <p:cNvSpPr>
            <a:spLocks noGrp="1"/>
          </p:cNvSpPr>
          <p:nvPr>
            <p:ph type="ftr" sz="quarter" idx="11"/>
          </p:nvPr>
        </p:nvSpPr>
        <p:spPr/>
        <p:txBody>
          <a:bodyPr rtlCol="0"/>
          <a:lstStyle/>
          <a:p>
            <a:pPr rtl="0"/>
            <a:endParaRPr lang="pl-PL" noProof="0"/>
          </a:p>
        </p:txBody>
      </p:sp>
      <p:sp>
        <p:nvSpPr>
          <p:cNvPr id="9" name="Numer slajdu — symbol zastępczy 8"/>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3" name="Data — symbol zastępczy 2"/>
          <p:cNvSpPr>
            <a:spLocks noGrp="1"/>
          </p:cNvSpPr>
          <p:nvPr>
            <p:ph type="dt" sz="half" idx="10"/>
          </p:nvPr>
        </p:nvSpPr>
        <p:spPr/>
        <p:txBody>
          <a:bodyPr rtlCol="0"/>
          <a:lstStyle/>
          <a:p>
            <a:pPr rtl="0"/>
            <a:fld id="{2C304D1D-65BA-4435-8D77-423A89679299}" type="datetime1">
              <a:rPr lang="pl-PL" noProof="0" smtClean="0"/>
              <a:t>23.10.2020</a:t>
            </a:fld>
            <a:endParaRPr lang="pl-PL" noProof="0"/>
          </a:p>
        </p:txBody>
      </p:sp>
      <p:sp>
        <p:nvSpPr>
          <p:cNvPr id="4" name="Stopka — symbol zastępczy 3"/>
          <p:cNvSpPr>
            <a:spLocks noGrp="1"/>
          </p:cNvSpPr>
          <p:nvPr>
            <p:ph type="ftr" sz="quarter" idx="11"/>
          </p:nvPr>
        </p:nvSpPr>
        <p:spPr/>
        <p:txBody>
          <a:bodyPr rtlCol="0"/>
          <a:lstStyle/>
          <a:p>
            <a:pPr rtl="0"/>
            <a:endParaRPr lang="pl-PL" noProof="0"/>
          </a:p>
        </p:txBody>
      </p:sp>
      <p:sp>
        <p:nvSpPr>
          <p:cNvPr id="5" name="Numer slajdu — symbol zastępczy 4"/>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
        <p:nvSpPr>
          <p:cNvPr id="7" name="Prostokąt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ytuł 1"/>
          <p:cNvSpPr>
            <a:spLocks noGrp="1"/>
          </p:cNvSpPr>
          <p:nvPr>
            <p:ph type="title" hasCustomPrompt="1"/>
          </p:nvPr>
        </p:nvSpPr>
        <p:spPr>
          <a:xfrm>
            <a:off x="575894" y="729658"/>
            <a:ext cx="11029616" cy="988332"/>
          </a:xfrm>
        </p:spPr>
        <p:txBody>
          <a:bodyPr rtlCol="0"/>
          <a:lstStyle/>
          <a:p>
            <a:pPr rtl="0"/>
            <a:r>
              <a:rPr lang="pl-PL" noProof="0"/>
              <a:t>Kliknij, aby edytować styl wzorca tytułu</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3A7AA28A-7F9D-4B73-B076-B2DBC9F638DC}" type="datetime1">
              <a:rPr lang="pl-PL" noProof="0" smtClean="0"/>
              <a:t>23.10.2020</a:t>
            </a:fld>
            <a:endParaRPr lang="pl-PL" noProof="0"/>
          </a:p>
        </p:txBody>
      </p:sp>
      <p:sp>
        <p:nvSpPr>
          <p:cNvPr id="3" name="Stopka — symbol zastępczy 2"/>
          <p:cNvSpPr>
            <a:spLocks noGrp="1"/>
          </p:cNvSpPr>
          <p:nvPr>
            <p:ph type="ftr" sz="quarter" idx="11"/>
          </p:nvPr>
        </p:nvSpPr>
        <p:spPr/>
        <p:txBody>
          <a:bodyPr rtlCol="0"/>
          <a:lstStyle/>
          <a:p>
            <a:pPr rtl="0"/>
            <a:endParaRPr lang="pl-PL" noProof="0"/>
          </a:p>
        </p:txBody>
      </p:sp>
      <p:sp>
        <p:nvSpPr>
          <p:cNvPr id="4" name="Numer slajdu — symbol zastępczy 3"/>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9" name="Prostokąt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p:cNvSpPr>
            <a:spLocks noGrp="1"/>
          </p:cNvSpPr>
          <p:nvPr>
            <p:ph type="title" hasCustomPrompt="1"/>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pl-PL" noProof="0"/>
              <a:t>Kliknij, aby edytować styl wzorca tytułu</a:t>
            </a:r>
          </a:p>
        </p:txBody>
      </p:sp>
      <p:sp>
        <p:nvSpPr>
          <p:cNvPr id="3" name="Zawartość — symbol zastępczy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Tekst — symbol zastępczy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noProof="0"/>
              <a:t>Edytuj style wzorca tekstu</a:t>
            </a:r>
          </a:p>
        </p:txBody>
      </p:sp>
      <p:sp>
        <p:nvSpPr>
          <p:cNvPr id="5" name="Data — symbol zastępczy 4"/>
          <p:cNvSpPr>
            <a:spLocks noGrp="1"/>
          </p:cNvSpPr>
          <p:nvPr>
            <p:ph type="dt" sz="half" idx="10"/>
          </p:nvPr>
        </p:nvSpPr>
        <p:spPr/>
        <p:txBody>
          <a:bodyPr rtlCol="0"/>
          <a:lstStyle>
            <a:lvl1pPr>
              <a:defRPr>
                <a:solidFill>
                  <a:schemeClr val="accent1">
                    <a:lumMod val="75000"/>
                    <a:lumOff val="25000"/>
                  </a:schemeClr>
                </a:solidFill>
              </a:defRPr>
            </a:lvl1pPr>
          </a:lstStyle>
          <a:p>
            <a:pPr rtl="0"/>
            <a:fld id="{F2990477-49FA-4331-BA46-5873ADBBABF0}" type="datetime1">
              <a:rPr lang="pl-PL" noProof="0" smtClean="0"/>
              <a:t>23.10.2020</a:t>
            </a:fld>
            <a:endParaRPr lang="pl-PL" noProof="0"/>
          </a:p>
        </p:txBody>
      </p:sp>
      <p:sp>
        <p:nvSpPr>
          <p:cNvPr id="6" name="Stopka — symbol zastępczy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pl-PL" noProof="0"/>
          </a:p>
        </p:txBody>
      </p:sp>
      <p:sp>
        <p:nvSpPr>
          <p:cNvPr id="7" name="Numer slajdu — symbol zastępczy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581193" y="4693389"/>
            <a:ext cx="11029616" cy="566738"/>
          </a:xfrm>
        </p:spPr>
        <p:txBody>
          <a:bodyPr rtlCol="0" anchor="b">
            <a:normAutofit/>
          </a:bodyPr>
          <a:lstStyle>
            <a:lvl1pPr algn="l">
              <a:defRPr sz="2400" b="0">
                <a:solidFill>
                  <a:schemeClr val="accent1"/>
                </a:solidFill>
              </a:defRPr>
            </a:lvl1pPr>
          </a:lstStyle>
          <a:p>
            <a:pPr rtl="0"/>
            <a:r>
              <a:rPr lang="pl-PL" noProof="0"/>
              <a:t>Kliknij, aby edytować styl wzorca tytułu</a:t>
            </a:r>
          </a:p>
        </p:txBody>
      </p:sp>
      <p:sp>
        <p:nvSpPr>
          <p:cNvPr id="3" name="Obraz — symbol zastępczy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l-PL" noProof="0"/>
              <a:t>Kliknij ikonę, aby dodać obraz</a:t>
            </a:r>
          </a:p>
        </p:txBody>
      </p:sp>
      <p:sp>
        <p:nvSpPr>
          <p:cNvPr id="4" name="Tekst — symbol zastępczy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l-PL" noProof="0"/>
              <a:t>Edytuj style wzorca tekstu</a:t>
            </a:r>
          </a:p>
        </p:txBody>
      </p:sp>
      <p:sp>
        <p:nvSpPr>
          <p:cNvPr id="5" name="Data — symbol zastępczy 4"/>
          <p:cNvSpPr>
            <a:spLocks noGrp="1"/>
          </p:cNvSpPr>
          <p:nvPr>
            <p:ph type="dt" sz="half" idx="10"/>
          </p:nvPr>
        </p:nvSpPr>
        <p:spPr/>
        <p:txBody>
          <a:bodyPr rtlCol="0"/>
          <a:lstStyle/>
          <a:p>
            <a:pPr rtl="0"/>
            <a:fld id="{200952DF-BBE3-48A0-BDD6-27577296DD9C}" type="datetime1">
              <a:rPr lang="pl-PL" noProof="0" smtClean="0"/>
              <a:t>23.10.2020</a:t>
            </a:fld>
            <a:endParaRPr lang="pl-PL" noProof="0"/>
          </a:p>
        </p:txBody>
      </p:sp>
      <p:sp>
        <p:nvSpPr>
          <p:cNvPr id="6" name="Stopka — symbol zastępczy 5"/>
          <p:cNvSpPr>
            <a:spLocks noGrp="1"/>
          </p:cNvSpPr>
          <p:nvPr>
            <p:ph type="ftr" sz="quarter" idx="11"/>
          </p:nvPr>
        </p:nvSpPr>
        <p:spPr/>
        <p:txBody>
          <a:bodyPr rtlCol="0"/>
          <a:lstStyle/>
          <a:p>
            <a:pPr rtl="0"/>
            <a:endParaRPr lang="pl-PL" noProof="0"/>
          </a:p>
        </p:txBody>
      </p:sp>
      <p:sp>
        <p:nvSpPr>
          <p:cNvPr id="7" name="Numer slajdu — symbol zastępczy 6"/>
          <p:cNvSpPr>
            <a:spLocks noGrp="1"/>
          </p:cNvSpPr>
          <p:nvPr>
            <p:ph type="sldNum" sz="quarter" idx="12"/>
          </p:nvPr>
        </p:nvSpPr>
        <p:spPr/>
        <p:txBody>
          <a:bodyPr rtlCol="0"/>
          <a:lstStyle/>
          <a:p>
            <a:pPr rtl="0"/>
            <a:fld id="{D57F1E4F-1CFF-5643-939E-217C01CDF565}" type="slidenum">
              <a:rPr lang="pl-PL" noProof="0" smtClean="0"/>
              <a:pPr/>
              <a:t>‹#›</a:t>
            </a:fld>
            <a:endParaRPr lang="pl-PL"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ytuł — symbol zastępczy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pl-PL" noProof="0"/>
              <a:t>Kliknij, aby edytować styl wzorca tytułu</a:t>
            </a:r>
          </a:p>
        </p:txBody>
      </p:sp>
      <p:sp>
        <p:nvSpPr>
          <p:cNvPr id="3" name="Tekst — symbol zastępczy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pl-PL" noProof="0"/>
              <a:t>Edytuj style wzorca tekstu</a:t>
            </a:r>
          </a:p>
          <a:p>
            <a:pPr lvl="1" rtl="0"/>
            <a:r>
              <a:rPr lang="pl-PL" noProof="0"/>
              <a:t>Drugi poziom</a:t>
            </a:r>
          </a:p>
          <a:p>
            <a:pPr lvl="2" rtl="0"/>
            <a:r>
              <a:rPr lang="pl-PL" noProof="0"/>
              <a:t>Trzeci poziom</a:t>
            </a:r>
          </a:p>
          <a:p>
            <a:pPr lvl="3" rtl="0"/>
            <a:r>
              <a:rPr lang="pl-PL" noProof="0"/>
              <a:t>Czwarty poziom</a:t>
            </a:r>
          </a:p>
          <a:p>
            <a:pPr lvl="4" rtl="0"/>
            <a:r>
              <a:rPr lang="pl-PL" noProof="0"/>
              <a:t>Piąty poziom</a:t>
            </a:r>
          </a:p>
        </p:txBody>
      </p:sp>
      <p:sp>
        <p:nvSpPr>
          <p:cNvPr id="4" name="Data — symbol zastępczy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2AE431D8-97D6-4822-A3C3-0BE218E305E6}" type="datetime1">
              <a:rPr lang="pl-PL" noProof="0" smtClean="0"/>
              <a:t>23.10.2020</a:t>
            </a:fld>
            <a:endParaRPr lang="pl-PL" noProof="0"/>
          </a:p>
        </p:txBody>
      </p:sp>
      <p:sp>
        <p:nvSpPr>
          <p:cNvPr id="5" name="Stopka — symbol zastępczy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pl-PL" noProof="0"/>
          </a:p>
        </p:txBody>
      </p:sp>
      <p:sp>
        <p:nvSpPr>
          <p:cNvPr id="6" name="Numer slajdu — symbol zastępczy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pl-PL" noProof="0" smtClean="0"/>
              <a:pPr/>
              <a:t>‹#›</a:t>
            </a:fld>
            <a:endParaRPr lang="pl-PL" noProof="0"/>
          </a:p>
        </p:txBody>
      </p:sp>
      <p:sp>
        <p:nvSpPr>
          <p:cNvPr id="9" name="Prostokąt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Prostokąt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Prostokąt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poradnikzdrowie.pl/diety-i-zywienie/diety/dieta-srodziemnomorska-smaczna-i-zdrowa-diet-dla-wszystkich-aa-cGBC-7WJP-r9nG.html"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oradnikzdrowie.pl/diety-i-zywienie/odchudzanie/dieta-sirtfood-odmladza-i-odchudza-na-czym-polega-dieta-bogata-aa-33z6-8H5X-oQCg.html"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oradnikzdrowie.pl/diety-i-zywienie/odchudzanie/dieta-koktajlowa-czyli-jak-schudnac-pijac-warzywne-koktajle-aa-pX9N-rSqN-t3vK.html"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oradnikzdrowie.pl/diety-i-zywienie/odchudzanie/dieta-blonnikowa-doktora-siegala-aa-EjPX-ZUNs-PBdn.html"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odzywianie.info.pl/diety-i-odchudzanie/artykuly/art,dieta-wielowarzywna-wytyczne-oraz-wady-i-zalety.html"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braz 6" descr="Obraz zawierający stół, komputer, pomieszczenie, zdjęcie&#10;&#10;Opis wygenerowany automatycznie">
            <a:extLst>
              <a:ext uri="{FF2B5EF4-FFF2-40B4-BE49-F238E27FC236}">
                <a16:creationId xmlns:a16="http://schemas.microsoft.com/office/drawing/2014/main" id="{3840F91C-EDD0-4D4E-A4AB-E6C77856C88C}"/>
              </a:ext>
            </a:extLst>
          </p:cNvPr>
          <p:cNvPicPr>
            <a:picLocks noChangeAspect="1"/>
          </p:cNvPicPr>
          <p:nvPr/>
        </p:nvPicPr>
        <p:blipFill rotWithShape="1">
          <a:blip r:embed="rId3"/>
          <a:srcRect r="9091" b="9091"/>
          <a:stretch/>
        </p:blipFill>
        <p:spPr>
          <a:xfrm>
            <a:off x="20" y="10"/>
            <a:ext cx="12191980" cy="6857990"/>
          </a:xfrm>
          <a:prstGeom prst="rect">
            <a:avLst/>
          </a:prstGeom>
        </p:spPr>
      </p:pic>
      <p:grpSp>
        <p:nvGrpSpPr>
          <p:cNvPr id="49" name="Group 48">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50" name="Rectangle 49">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C02C5318-1A1E-49D0-B2E2-A4B0FA9E8A40}"/>
              </a:ext>
            </a:extLst>
          </p:cNvPr>
          <p:cNvSpPr>
            <a:spLocks noGrp="1"/>
          </p:cNvSpPr>
          <p:nvPr>
            <p:ph type="ctrTitle"/>
          </p:nvPr>
        </p:nvSpPr>
        <p:spPr>
          <a:xfrm>
            <a:off x="584200" y="2142067"/>
            <a:ext cx="3412067" cy="2971801"/>
          </a:xfrm>
        </p:spPr>
        <p:txBody>
          <a:bodyPr rtlCol="0">
            <a:normAutofit/>
          </a:bodyPr>
          <a:lstStyle/>
          <a:p>
            <a:r>
              <a:rPr lang="pl-PL" b="1" i="1">
                <a:solidFill>
                  <a:srgbClr val="00B050"/>
                </a:solidFill>
                <a:latin typeface="Georgia"/>
              </a:rPr>
              <a:t>Rabbit </a:t>
            </a:r>
            <a:r>
              <a:rPr lang="pl-PL" b="1" i="1" err="1">
                <a:solidFill>
                  <a:srgbClr val="00B050"/>
                </a:solidFill>
                <a:latin typeface="Georgia"/>
              </a:rPr>
              <a:t>Health</a:t>
            </a:r>
            <a:endParaRPr lang="pl-PL" b="1" i="1">
              <a:solidFill>
                <a:srgbClr val="00B050"/>
              </a:solidFill>
              <a:latin typeface="Georgia"/>
            </a:endParaRPr>
          </a:p>
        </p:txBody>
      </p:sp>
      <p:sp>
        <p:nvSpPr>
          <p:cNvPr id="3" name="Podtytuł 2">
            <a:extLst>
              <a:ext uri="{FF2B5EF4-FFF2-40B4-BE49-F238E27FC236}">
                <a16:creationId xmlns:a16="http://schemas.microsoft.com/office/drawing/2014/main" id="{48B6CF59-4E5B-494D-A2F7-97ADD01E6497}"/>
              </a:ext>
            </a:extLst>
          </p:cNvPr>
          <p:cNvSpPr>
            <a:spLocks noGrp="1"/>
          </p:cNvSpPr>
          <p:nvPr>
            <p:ph type="subTitle" idx="1"/>
          </p:nvPr>
        </p:nvSpPr>
        <p:spPr>
          <a:xfrm>
            <a:off x="584200" y="5145513"/>
            <a:ext cx="3412067" cy="738820"/>
          </a:xfrm>
        </p:spPr>
        <p:txBody>
          <a:bodyPr rtlCol="0">
            <a:normAutofit/>
          </a:bodyPr>
          <a:lstStyle/>
          <a:p>
            <a:r>
              <a:rPr lang="pl-PL">
                <a:solidFill>
                  <a:srgbClr val="78E3F0"/>
                </a:solidFill>
                <a:latin typeface="Arial"/>
                <a:cs typeface="Arial"/>
              </a:rPr>
              <a:t>Jakub jagosz</a:t>
            </a:r>
            <a:endParaRPr lang="pl-PL">
              <a:solidFill>
                <a:srgbClr val="78E3F0"/>
              </a:solidFill>
            </a:endParaRPr>
          </a:p>
          <a:p>
            <a:r>
              <a:rPr lang="pl-PL">
                <a:solidFill>
                  <a:srgbClr val="78E3F0"/>
                </a:solidFill>
                <a:latin typeface="Arial"/>
                <a:cs typeface="Arial"/>
              </a:rPr>
              <a:t>Kamil Mędrala</a:t>
            </a:r>
          </a:p>
        </p:txBody>
      </p:sp>
      <p:pic>
        <p:nvPicPr>
          <p:cNvPr id="4" name="Obraz 4">
            <a:extLst>
              <a:ext uri="{FF2B5EF4-FFF2-40B4-BE49-F238E27FC236}">
                <a16:creationId xmlns:a16="http://schemas.microsoft.com/office/drawing/2014/main" id="{B1DF7621-94B9-4E02-A88A-CC4DABA89302}"/>
              </a:ext>
            </a:extLst>
          </p:cNvPr>
          <p:cNvPicPr>
            <a:picLocks noChangeAspect="1"/>
          </p:cNvPicPr>
          <p:nvPr/>
        </p:nvPicPr>
        <p:blipFill>
          <a:blip r:embed="rId4"/>
          <a:stretch>
            <a:fillRect/>
          </a:stretch>
        </p:blipFill>
        <p:spPr>
          <a:xfrm>
            <a:off x="802888" y="975784"/>
            <a:ext cx="2743200" cy="1802675"/>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żywność, stół, talerz, pomidor&#10;&#10;Opis wygenerowany automatycznie">
            <a:extLst>
              <a:ext uri="{FF2B5EF4-FFF2-40B4-BE49-F238E27FC236}">
                <a16:creationId xmlns:a16="http://schemas.microsoft.com/office/drawing/2014/main" id="{24CB0D15-D322-49AF-857F-1AEA65953CAA}"/>
              </a:ext>
            </a:extLst>
          </p:cNvPr>
          <p:cNvPicPr>
            <a:picLocks noChangeAspect="1"/>
          </p:cNvPicPr>
          <p:nvPr/>
        </p:nvPicPr>
        <p:blipFill rotWithShape="1">
          <a:blip r:embed="rId2"/>
          <a:srcRect t="6607" r="9091" b="16784"/>
          <a:stretch/>
        </p:blipFill>
        <p:spPr>
          <a:xfrm>
            <a:off x="20" y="10"/>
            <a:ext cx="12191980" cy="6857990"/>
          </a:xfrm>
          <a:prstGeom prst="rect">
            <a:avLst/>
          </a:prstGeom>
        </p:spPr>
      </p:pic>
      <p:grpSp>
        <p:nvGrpSpPr>
          <p:cNvPr id="13" name="Group 1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4" name="Rectangle 1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5A0CC5F1-5B52-4BF5-80BA-2BBA566C510A}"/>
              </a:ext>
            </a:extLst>
          </p:cNvPr>
          <p:cNvSpPr>
            <a:spLocks noGrp="1"/>
          </p:cNvSpPr>
          <p:nvPr>
            <p:ph type="title"/>
          </p:nvPr>
        </p:nvSpPr>
        <p:spPr>
          <a:xfrm>
            <a:off x="584200" y="1006956"/>
            <a:ext cx="3412067" cy="1372177"/>
          </a:xfrm>
        </p:spPr>
        <p:txBody>
          <a:bodyPr anchor="ctr">
            <a:normAutofit/>
          </a:bodyPr>
          <a:lstStyle/>
          <a:p>
            <a:r>
              <a:rPr lang="en" sz="2400" b="1" i="1">
                <a:solidFill>
                  <a:srgbClr val="FF0000"/>
                </a:solidFill>
                <a:latin typeface="Comic Sans MS"/>
                <a:ea typeface="+mj-lt"/>
                <a:cs typeface="+mj-lt"/>
              </a:rPr>
              <a:t>MEDITERRANEAN DIET</a:t>
            </a:r>
            <a:endParaRPr lang="pl-PL" sz="2400">
              <a:solidFill>
                <a:srgbClr val="FF0000"/>
              </a:solidFill>
              <a:latin typeface="Comic Sans MS"/>
            </a:endParaRPr>
          </a:p>
          <a:p>
            <a:endParaRPr lang="pl-PL" sz="2000" b="1" i="1" dirty="0">
              <a:solidFill>
                <a:srgbClr val="FF0000"/>
              </a:solidFill>
              <a:latin typeface="Comic Sans MS"/>
            </a:endParaRPr>
          </a:p>
        </p:txBody>
      </p:sp>
      <p:sp>
        <p:nvSpPr>
          <p:cNvPr id="8" name="Content Placeholder 7">
            <a:extLst>
              <a:ext uri="{FF2B5EF4-FFF2-40B4-BE49-F238E27FC236}">
                <a16:creationId xmlns:a16="http://schemas.microsoft.com/office/drawing/2014/main" id="{18BA1FE4-51FE-4C5C-BCD2-3CD67C81866B}"/>
              </a:ext>
            </a:extLst>
          </p:cNvPr>
          <p:cNvSpPr>
            <a:spLocks noGrp="1"/>
          </p:cNvSpPr>
          <p:nvPr>
            <p:ph idx="1"/>
          </p:nvPr>
        </p:nvSpPr>
        <p:spPr>
          <a:xfrm>
            <a:off x="624488" y="2291194"/>
            <a:ext cx="3415074" cy="3564467"/>
          </a:xfrm>
        </p:spPr>
        <p:txBody>
          <a:bodyPr>
            <a:normAutofit/>
          </a:bodyPr>
          <a:lstStyle/>
          <a:p>
            <a:pPr marL="305435" indent="-305435"/>
            <a:r>
              <a:rPr lang="en">
                <a:solidFill>
                  <a:srgbClr val="00B050"/>
                </a:solidFill>
                <a:latin typeface="Gill Sans MT"/>
                <a:ea typeface="+mn-lt"/>
                <a:cs typeface="+mn-lt"/>
              </a:rPr>
              <a:t>Eat foods high in healthy fats, for example: olive oil, fish,</a:t>
            </a:r>
          </a:p>
          <a:p>
            <a:pPr marL="305435" indent="-305435"/>
            <a:r>
              <a:rPr lang="en">
                <a:solidFill>
                  <a:srgbClr val="00B050"/>
                </a:solidFill>
                <a:latin typeface="Gill Sans MT"/>
                <a:ea typeface="+mn-lt"/>
                <a:cs typeface="+mn-lt"/>
              </a:rPr>
              <a:t>Limit your consumption of poultry, eggs, and red meat.</a:t>
            </a:r>
          </a:p>
          <a:p>
            <a:pPr marL="0" indent="0">
              <a:buNone/>
            </a:pPr>
            <a:endParaRPr lang="en" dirty="0">
              <a:solidFill>
                <a:srgbClr val="00B050"/>
              </a:solidFill>
              <a:ea typeface="+mn-lt"/>
              <a:cs typeface="+mn-lt"/>
            </a:endParaRPr>
          </a:p>
          <a:p>
            <a:pPr marL="0" indent="0">
              <a:buNone/>
            </a:pPr>
            <a:r>
              <a:rPr lang="en">
                <a:solidFill>
                  <a:srgbClr val="FFFF00"/>
                </a:solidFill>
                <a:ea typeface="+mn-lt"/>
                <a:cs typeface="+mn-lt"/>
              </a:rPr>
              <a:t>More information on this solution can be found at: </a:t>
            </a:r>
            <a:r>
              <a:rPr lang="en-US" dirty="0">
                <a:solidFill>
                  <a:srgbClr val="FFFF00"/>
                </a:solidFill>
                <a:ea typeface="+mn-lt"/>
                <a:cs typeface="+mn-lt"/>
                <a:hlinkClick r:id="rId3"/>
              </a:rPr>
              <a:t>LINK</a:t>
            </a:r>
            <a:endParaRPr lang="en-US"/>
          </a:p>
          <a:p>
            <a:pPr marL="0" indent="0">
              <a:buNone/>
            </a:pPr>
            <a:endParaRPr lang="en-US" dirty="0">
              <a:solidFill>
                <a:srgbClr val="00B050"/>
              </a:solidFill>
            </a:endParaRPr>
          </a:p>
        </p:txBody>
      </p:sp>
    </p:spTree>
    <p:extLst>
      <p:ext uri="{BB962C8B-B14F-4D97-AF65-F5344CB8AC3E}">
        <p14:creationId xmlns:p14="http://schemas.microsoft.com/office/powerpoint/2010/main" val="21795458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żywność, owoce, stół, kontener&#10;&#10;Opis wygenerowany automatycznie">
            <a:extLst>
              <a:ext uri="{FF2B5EF4-FFF2-40B4-BE49-F238E27FC236}">
                <a16:creationId xmlns:a16="http://schemas.microsoft.com/office/drawing/2014/main" id="{06414A8F-0558-49EA-83E4-852AEBFD88BB}"/>
              </a:ext>
            </a:extLst>
          </p:cNvPr>
          <p:cNvPicPr>
            <a:picLocks noChangeAspect="1"/>
          </p:cNvPicPr>
          <p:nvPr/>
        </p:nvPicPr>
        <p:blipFill rotWithShape="1">
          <a:blip r:embed="rId2"/>
          <a:srcRect l="11134" t="9091" r="3614" b="1"/>
          <a:stretch/>
        </p:blipFill>
        <p:spPr>
          <a:xfrm>
            <a:off x="20" y="10"/>
            <a:ext cx="12191980" cy="6857990"/>
          </a:xfrm>
          <a:prstGeom prst="rect">
            <a:avLst/>
          </a:prstGeom>
        </p:spPr>
      </p:pic>
      <p:grpSp>
        <p:nvGrpSpPr>
          <p:cNvPr id="7" name="Group 1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4" name="Rectangle 1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0" name="Rectangle 1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85480717-D6F1-4410-A55A-AE9994AAEED0}"/>
              </a:ext>
            </a:extLst>
          </p:cNvPr>
          <p:cNvSpPr>
            <a:spLocks noGrp="1"/>
          </p:cNvSpPr>
          <p:nvPr>
            <p:ph type="title"/>
          </p:nvPr>
        </p:nvSpPr>
        <p:spPr>
          <a:xfrm>
            <a:off x="584200" y="1006956"/>
            <a:ext cx="3412067" cy="1372177"/>
          </a:xfrm>
        </p:spPr>
        <p:txBody>
          <a:bodyPr anchor="ctr">
            <a:normAutofit/>
          </a:bodyPr>
          <a:lstStyle/>
          <a:p>
            <a:r>
              <a:rPr lang="en" b="1" i="1">
                <a:solidFill>
                  <a:srgbClr val="FF0000"/>
                </a:solidFill>
                <a:latin typeface="Comic Sans MS"/>
                <a:ea typeface="+mj-lt"/>
                <a:cs typeface="+mj-lt"/>
              </a:rPr>
              <a:t>SIRTFOOD DIET</a:t>
            </a:r>
            <a:r>
              <a:rPr lang="pl-PL" b="1" i="1" dirty="0">
                <a:solidFill>
                  <a:srgbClr val="FF0000"/>
                </a:solidFill>
                <a:latin typeface="Comic Sans MS"/>
                <a:ea typeface="+mj-lt"/>
                <a:cs typeface="+mj-lt"/>
              </a:rPr>
              <a:t> </a:t>
            </a:r>
            <a:endParaRPr lang="pl-PL" dirty="0">
              <a:latin typeface="Comic Sans MS"/>
            </a:endParaRPr>
          </a:p>
        </p:txBody>
      </p:sp>
      <p:sp>
        <p:nvSpPr>
          <p:cNvPr id="8" name="Content Placeholder 7">
            <a:extLst>
              <a:ext uri="{FF2B5EF4-FFF2-40B4-BE49-F238E27FC236}">
                <a16:creationId xmlns:a16="http://schemas.microsoft.com/office/drawing/2014/main" id="{AB3F0C67-815A-44D6-819E-109F970B6597}"/>
              </a:ext>
            </a:extLst>
          </p:cNvPr>
          <p:cNvSpPr>
            <a:spLocks noGrp="1"/>
          </p:cNvSpPr>
          <p:nvPr>
            <p:ph idx="1"/>
          </p:nvPr>
        </p:nvSpPr>
        <p:spPr>
          <a:xfrm>
            <a:off x="581193" y="2438399"/>
            <a:ext cx="3415074" cy="3625080"/>
          </a:xfrm>
        </p:spPr>
        <p:txBody>
          <a:bodyPr>
            <a:normAutofit lnSpcReduction="10000"/>
          </a:bodyPr>
          <a:lstStyle/>
          <a:p>
            <a:pPr marL="305435" indent="-305435"/>
            <a:r>
              <a:rPr lang="en">
                <a:solidFill>
                  <a:srgbClr val="00B050"/>
                </a:solidFill>
                <a:latin typeface="Gill Sans MT"/>
                <a:ea typeface="+mn-lt"/>
                <a:cs typeface="+mn-lt"/>
              </a:rPr>
              <a:t>According to the authors of the diet, its key principle is not what to get rid of from the menu, but what products to include. The basis of the sirtfood diet are vegetables, fruits, spices and nuts rich in polyphenols,</a:t>
            </a:r>
          </a:p>
          <a:p>
            <a:pPr marL="305435" indent="-305435"/>
            <a:r>
              <a:rPr lang="en">
                <a:solidFill>
                  <a:srgbClr val="00B050"/>
                </a:solidFill>
                <a:latin typeface="Gill Sans MT"/>
                <a:ea typeface="+mn-lt"/>
                <a:cs typeface="+mn-lt"/>
              </a:rPr>
              <a:t>It lasts 15 days and consists of 3 stages.</a:t>
            </a:r>
          </a:p>
          <a:p>
            <a:pPr marL="0" indent="0">
              <a:buNone/>
            </a:pPr>
            <a:r>
              <a:rPr lang="en">
                <a:solidFill>
                  <a:srgbClr val="FFFF00"/>
                </a:solidFill>
              </a:rPr>
              <a:t>More information on this solution can be found at: </a:t>
            </a:r>
            <a:r>
              <a:rPr lang="en-US" dirty="0">
                <a:solidFill>
                  <a:srgbClr val="FFFF00"/>
                </a:solidFill>
                <a:hlinkClick r:id="rId3"/>
              </a:rPr>
              <a:t>LINK</a:t>
            </a:r>
            <a:endParaRPr lang="en-US"/>
          </a:p>
        </p:txBody>
      </p:sp>
    </p:spTree>
    <p:extLst>
      <p:ext uri="{BB962C8B-B14F-4D97-AF65-F5344CB8AC3E}">
        <p14:creationId xmlns:p14="http://schemas.microsoft.com/office/powerpoint/2010/main" val="2730032430"/>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stół, żywność, tort, kubek&#10;&#10;Opis wygenerowany automatycznie">
            <a:extLst>
              <a:ext uri="{FF2B5EF4-FFF2-40B4-BE49-F238E27FC236}">
                <a16:creationId xmlns:a16="http://schemas.microsoft.com/office/drawing/2014/main" id="{77BBCCD0-F9D6-4695-A8DA-00B8E7DA6FA4}"/>
              </a:ext>
            </a:extLst>
          </p:cNvPr>
          <p:cNvPicPr>
            <a:picLocks noChangeAspect="1"/>
          </p:cNvPicPr>
          <p:nvPr/>
        </p:nvPicPr>
        <p:blipFill rotWithShape="1">
          <a:blip r:embed="rId2"/>
          <a:srcRect l="9091" t="7984" b="15407"/>
          <a:stretch/>
        </p:blipFill>
        <p:spPr>
          <a:xfrm>
            <a:off x="20" y="10"/>
            <a:ext cx="12191980" cy="6857990"/>
          </a:xfrm>
          <a:prstGeom prst="rect">
            <a:avLst/>
          </a:prstGeom>
        </p:spPr>
      </p:pic>
      <p:grpSp>
        <p:nvGrpSpPr>
          <p:cNvPr id="13" name="Group 1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4" name="Rectangle 1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43E7604A-CB6C-4951-B553-EFDE2A48987C}"/>
              </a:ext>
            </a:extLst>
          </p:cNvPr>
          <p:cNvSpPr>
            <a:spLocks noGrp="1"/>
          </p:cNvSpPr>
          <p:nvPr>
            <p:ph type="title"/>
          </p:nvPr>
        </p:nvSpPr>
        <p:spPr>
          <a:xfrm>
            <a:off x="584200" y="1006956"/>
            <a:ext cx="3412067" cy="1372177"/>
          </a:xfrm>
        </p:spPr>
        <p:txBody>
          <a:bodyPr anchor="ctr">
            <a:normAutofit/>
          </a:bodyPr>
          <a:lstStyle/>
          <a:p>
            <a:r>
              <a:rPr lang="en" b="1" i="1">
                <a:solidFill>
                  <a:srgbClr val="FF0000"/>
                </a:solidFill>
                <a:latin typeface="Comic Sans MS"/>
              </a:rPr>
              <a:t>COCKTAIL DIET</a:t>
            </a:r>
            <a:endParaRPr lang="pl-PL">
              <a:solidFill>
                <a:srgbClr val="FF0000"/>
              </a:solidFill>
              <a:latin typeface="Comic Sans MS"/>
            </a:endParaRPr>
          </a:p>
        </p:txBody>
      </p:sp>
      <p:sp>
        <p:nvSpPr>
          <p:cNvPr id="8" name="Content Placeholder 7">
            <a:extLst>
              <a:ext uri="{FF2B5EF4-FFF2-40B4-BE49-F238E27FC236}">
                <a16:creationId xmlns:a16="http://schemas.microsoft.com/office/drawing/2014/main" id="{18219902-D479-4C95-BDEF-004585A3CBFA}"/>
              </a:ext>
            </a:extLst>
          </p:cNvPr>
          <p:cNvSpPr>
            <a:spLocks noGrp="1"/>
          </p:cNvSpPr>
          <p:nvPr>
            <p:ph idx="1"/>
          </p:nvPr>
        </p:nvSpPr>
        <p:spPr>
          <a:xfrm>
            <a:off x="581193" y="2343149"/>
            <a:ext cx="3415074" cy="3659717"/>
          </a:xfrm>
        </p:spPr>
        <p:txBody>
          <a:bodyPr>
            <a:normAutofit fontScale="92500" lnSpcReduction="10000"/>
          </a:bodyPr>
          <a:lstStyle/>
          <a:p>
            <a:pPr marL="0" indent="0">
              <a:buNone/>
            </a:pPr>
            <a:r>
              <a:rPr lang="en">
                <a:solidFill>
                  <a:srgbClr val="00B050"/>
                </a:solidFill>
                <a:latin typeface="Gill Sans MT"/>
                <a:ea typeface="+mn-lt"/>
                <a:cs typeface="+mn-lt"/>
              </a:rPr>
              <a:t>During this diet, follow these rules:</a:t>
            </a:r>
            <a:endParaRPr lang="en">
              <a:solidFill>
                <a:srgbClr val="00B050"/>
              </a:solidFill>
              <a:latin typeface="Gill Sans MT"/>
            </a:endParaRPr>
          </a:p>
          <a:p>
            <a:pPr marL="342900" indent="-342900">
              <a:buAutoNum type="alphaLcParenR"/>
            </a:pPr>
            <a:r>
              <a:rPr lang="en">
                <a:solidFill>
                  <a:srgbClr val="00B050"/>
                </a:solidFill>
                <a:latin typeface="Gill Sans MT"/>
                <a:ea typeface="+mn-lt"/>
                <a:cs typeface="+mn-lt"/>
              </a:rPr>
              <a:t>Add cold-pressed oils, e.g. rapeseed, linseed, to salads and vegetable cocktails. The Omega-3 acids contained in them perfectly neutralize toxins and cleanse the blood vessels,</a:t>
            </a:r>
          </a:p>
          <a:p>
            <a:pPr marL="342900" indent="-342900">
              <a:buAutoNum type="alphaLcParenR"/>
            </a:pPr>
            <a:r>
              <a:rPr lang="en">
                <a:solidFill>
                  <a:srgbClr val="00B050"/>
                </a:solidFill>
                <a:latin typeface="Gill Sans MT"/>
                <a:ea typeface="+mn-lt"/>
                <a:cs typeface="+mn-lt"/>
              </a:rPr>
              <a:t>Before each meal, drink a glass of smoothie. It is prepared every morning and divided into portions.</a:t>
            </a:r>
            <a:endParaRPr lang="en" dirty="0">
              <a:solidFill>
                <a:srgbClr val="00B050"/>
              </a:solidFill>
              <a:latin typeface="Gill Sans MT"/>
              <a:ea typeface="+mn-lt"/>
              <a:cs typeface="+mn-lt"/>
            </a:endParaRPr>
          </a:p>
          <a:p>
            <a:pPr marL="0" indent="0">
              <a:buNone/>
            </a:pPr>
            <a:r>
              <a:rPr lang="en" dirty="0">
                <a:solidFill>
                  <a:srgbClr val="FFFF00"/>
                </a:solidFill>
                <a:ea typeface="+mn-lt"/>
                <a:cs typeface="+mn-lt"/>
              </a:rPr>
              <a:t>More information on this solution can </a:t>
            </a:r>
            <a:r>
              <a:rPr lang="en">
                <a:solidFill>
                  <a:srgbClr val="FFFF00"/>
                </a:solidFill>
                <a:ea typeface="+mn-lt"/>
                <a:cs typeface="+mn-lt"/>
              </a:rPr>
              <a:t>be found at:</a:t>
            </a:r>
            <a:r>
              <a:rPr lang="en-US" dirty="0">
                <a:solidFill>
                  <a:srgbClr val="FFFF00"/>
                </a:solidFill>
                <a:ea typeface="+mn-lt"/>
                <a:cs typeface="+mn-lt"/>
              </a:rPr>
              <a:t> </a:t>
            </a:r>
            <a:r>
              <a:rPr lang="en-US" dirty="0">
                <a:solidFill>
                  <a:srgbClr val="FFFF00"/>
                </a:solidFill>
                <a:ea typeface="+mn-lt"/>
                <a:cs typeface="+mn-lt"/>
                <a:hlinkClick r:id="rId3"/>
              </a:rPr>
              <a:t>LINK</a:t>
            </a:r>
            <a:endParaRPr lang="en-US" dirty="0"/>
          </a:p>
          <a:p>
            <a:pPr marL="0" indent="0">
              <a:buNone/>
            </a:pPr>
            <a:endParaRPr lang="en-US" dirty="0">
              <a:solidFill>
                <a:srgbClr val="00B050"/>
              </a:solidFill>
            </a:endParaRPr>
          </a:p>
        </p:txBody>
      </p:sp>
    </p:spTree>
    <p:extLst>
      <p:ext uri="{BB962C8B-B14F-4D97-AF65-F5344CB8AC3E}">
        <p14:creationId xmlns:p14="http://schemas.microsoft.com/office/powerpoint/2010/main" val="19258985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żywność, stół, kubek, owoce&#10;&#10;Opis wygenerowany automatycznie">
            <a:extLst>
              <a:ext uri="{FF2B5EF4-FFF2-40B4-BE49-F238E27FC236}">
                <a16:creationId xmlns:a16="http://schemas.microsoft.com/office/drawing/2014/main" id="{B281C996-BA43-4BA7-BD0B-D0A593656AFB}"/>
              </a:ext>
            </a:extLst>
          </p:cNvPr>
          <p:cNvPicPr>
            <a:picLocks noChangeAspect="1"/>
          </p:cNvPicPr>
          <p:nvPr/>
        </p:nvPicPr>
        <p:blipFill rotWithShape="1">
          <a:blip r:embed="rId2"/>
          <a:srcRect l="1832" t="8264" r="6839"/>
          <a:stretch/>
        </p:blipFill>
        <p:spPr>
          <a:xfrm>
            <a:off x="20" y="10"/>
            <a:ext cx="12191980" cy="6857990"/>
          </a:xfrm>
          <a:prstGeom prst="rect">
            <a:avLst/>
          </a:prstGeom>
        </p:spPr>
      </p:pic>
      <p:grpSp>
        <p:nvGrpSpPr>
          <p:cNvPr id="7" name="Group 1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4" name="Rectangle 1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FAB01EE7-7524-4C06-8FAF-89E545360D85}"/>
              </a:ext>
            </a:extLst>
          </p:cNvPr>
          <p:cNvSpPr>
            <a:spLocks noGrp="1"/>
          </p:cNvSpPr>
          <p:nvPr>
            <p:ph type="title"/>
          </p:nvPr>
        </p:nvSpPr>
        <p:spPr>
          <a:xfrm>
            <a:off x="584200" y="1006956"/>
            <a:ext cx="3412067" cy="1372177"/>
          </a:xfrm>
        </p:spPr>
        <p:txBody>
          <a:bodyPr anchor="ctr">
            <a:normAutofit/>
          </a:bodyPr>
          <a:lstStyle/>
          <a:p>
            <a:r>
              <a:rPr lang="en" b="1" i="1">
                <a:solidFill>
                  <a:srgbClr val="FF0000"/>
                </a:solidFill>
                <a:latin typeface="Comic Sans MS"/>
                <a:ea typeface="+mj-lt"/>
                <a:cs typeface="+mj-lt"/>
              </a:rPr>
              <a:t>FIBER DIET</a:t>
            </a:r>
            <a:endParaRPr lang="pl-PL">
              <a:solidFill>
                <a:srgbClr val="FF0000"/>
              </a:solidFill>
              <a:latin typeface="Comic Sans MS"/>
            </a:endParaRPr>
          </a:p>
          <a:p>
            <a:endParaRPr lang="pl-PL" b="1" i="1" dirty="0">
              <a:solidFill>
                <a:srgbClr val="FF0000"/>
              </a:solidFill>
              <a:latin typeface="Comic Sans MS"/>
            </a:endParaRPr>
          </a:p>
        </p:txBody>
      </p:sp>
      <p:sp>
        <p:nvSpPr>
          <p:cNvPr id="9" name="Content Placeholder 7">
            <a:extLst>
              <a:ext uri="{FF2B5EF4-FFF2-40B4-BE49-F238E27FC236}">
                <a16:creationId xmlns:a16="http://schemas.microsoft.com/office/drawing/2014/main" id="{ADE16042-5E3F-495C-B62D-6A4876ED7EDC}"/>
              </a:ext>
            </a:extLst>
          </p:cNvPr>
          <p:cNvSpPr>
            <a:spLocks noGrp="1"/>
          </p:cNvSpPr>
          <p:nvPr>
            <p:ph idx="1"/>
          </p:nvPr>
        </p:nvSpPr>
        <p:spPr>
          <a:xfrm>
            <a:off x="581193" y="2438399"/>
            <a:ext cx="3415074" cy="3564467"/>
          </a:xfrm>
        </p:spPr>
        <p:txBody>
          <a:bodyPr>
            <a:normAutofit fontScale="85000" lnSpcReduction="20000"/>
          </a:bodyPr>
          <a:lstStyle/>
          <a:p>
            <a:pPr marL="305435" indent="-305435">
              <a:buFont typeface="Arial" panose="05020102010507070707" pitchFamily="18" charset="2"/>
              <a:buChar char="•"/>
            </a:pPr>
            <a:r>
              <a:rPr lang="en">
                <a:solidFill>
                  <a:srgbClr val="00B050"/>
                </a:solidFill>
                <a:latin typeface="Gill Sans MT"/>
                <a:ea typeface="+mn-lt"/>
                <a:cs typeface="+mn-lt"/>
              </a:rPr>
              <a:t>Dr. Siegal's high-fiber diet consists of </a:t>
            </a:r>
            <a:r>
              <a:rPr lang="en" dirty="0">
                <a:solidFill>
                  <a:srgbClr val="00B050"/>
                </a:solidFill>
                <a:latin typeface="Gill Sans MT"/>
                <a:ea typeface="+mn-lt"/>
                <a:cs typeface="+mn-lt"/>
              </a:rPr>
              <a:t>eating plenty of vegetables, fruits and whole grains, which are foods that contain large amounts of fiber. It is a diet that eliminates calories, but also does not make you feel hungry. Regulates the metabolism. What are the principles of a fiber diet.</a:t>
            </a:r>
            <a:endParaRPr lang="en" dirty="0">
              <a:solidFill>
                <a:srgbClr val="00B050"/>
              </a:solidFill>
              <a:latin typeface="Gill Sans MT"/>
            </a:endParaRPr>
          </a:p>
          <a:p>
            <a:pPr marL="305435" indent="-305435">
              <a:buNone/>
            </a:pPr>
            <a:r>
              <a:rPr lang="en" b="1">
                <a:solidFill>
                  <a:srgbClr val="FFC000"/>
                </a:solidFill>
                <a:latin typeface="Gill Sans MT"/>
                <a:ea typeface="+mn-lt"/>
                <a:cs typeface="+mn-lt"/>
              </a:rPr>
              <a:t>The following rules should be followed:</a:t>
            </a:r>
            <a:endParaRPr lang="en" b="1">
              <a:solidFill>
                <a:srgbClr val="FFC000"/>
              </a:solidFill>
              <a:latin typeface="Gill Sans MT"/>
            </a:endParaRPr>
          </a:p>
          <a:p>
            <a:pPr marL="305435" indent="-305435">
              <a:buNone/>
            </a:pPr>
            <a:r>
              <a:rPr lang="en">
                <a:solidFill>
                  <a:srgbClr val="00B050"/>
                </a:solidFill>
                <a:latin typeface="Gill Sans MT"/>
                <a:ea typeface="+mn-lt"/>
                <a:cs typeface="+mn-lt"/>
              </a:rPr>
              <a:t>-15-20 g of cooked green vegetables,</a:t>
            </a:r>
          </a:p>
          <a:p>
            <a:pPr marL="305435" indent="-305435">
              <a:buNone/>
            </a:pPr>
            <a:r>
              <a:rPr lang="en">
                <a:solidFill>
                  <a:srgbClr val="00B050"/>
                </a:solidFill>
                <a:latin typeface="Gill Sans MT"/>
                <a:ea typeface="+mn-lt"/>
                <a:cs typeface="+mn-lt"/>
              </a:rPr>
              <a:t>-15-20 g of fresh raw vegetables,</a:t>
            </a:r>
          </a:p>
          <a:p>
            <a:pPr marL="305435" indent="-305435">
              <a:buNone/>
            </a:pPr>
            <a:r>
              <a:rPr lang="en">
                <a:solidFill>
                  <a:srgbClr val="00B050"/>
                </a:solidFill>
                <a:latin typeface="Gill Sans MT"/>
                <a:ea typeface="+mn-lt"/>
                <a:cs typeface="+mn-lt"/>
              </a:rPr>
              <a:t>-one large or two small fruits.</a:t>
            </a:r>
            <a:endParaRPr lang="en">
              <a:solidFill>
                <a:srgbClr val="00B050"/>
              </a:solidFill>
              <a:latin typeface="Gill Sans MT"/>
            </a:endParaRPr>
          </a:p>
          <a:p>
            <a:pPr marL="0" indent="0">
              <a:buNone/>
            </a:pPr>
            <a:r>
              <a:rPr lang="en">
                <a:solidFill>
                  <a:srgbClr val="FFFF00"/>
                </a:solidFill>
              </a:rPr>
              <a:t>More information on this solution can be found at:</a:t>
            </a:r>
            <a:r>
              <a:rPr lang="en-US" dirty="0">
                <a:solidFill>
                  <a:srgbClr val="FFFF00"/>
                </a:solidFill>
              </a:rPr>
              <a:t> </a:t>
            </a:r>
            <a:r>
              <a:rPr lang="en-US" dirty="0">
                <a:solidFill>
                  <a:srgbClr val="FFFF00"/>
                </a:solidFill>
                <a:hlinkClick r:id="rId3"/>
              </a:rPr>
              <a:t>LINK</a:t>
            </a:r>
            <a:endParaRPr lang="en-US"/>
          </a:p>
        </p:txBody>
      </p:sp>
    </p:spTree>
    <p:extLst>
      <p:ext uri="{BB962C8B-B14F-4D97-AF65-F5344CB8AC3E}">
        <p14:creationId xmlns:p14="http://schemas.microsoft.com/office/powerpoint/2010/main" val="62064814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52E85AF-47BB-4A3F-B77C-5A8F172ED656}"/>
              </a:ext>
            </a:extLst>
          </p:cNvPr>
          <p:cNvSpPr>
            <a:spLocks noGrp="1"/>
          </p:cNvSpPr>
          <p:nvPr>
            <p:ph type="title"/>
          </p:nvPr>
        </p:nvSpPr>
        <p:spPr/>
        <p:txBody>
          <a:bodyPr>
            <a:normAutofit/>
          </a:bodyPr>
          <a:lstStyle/>
          <a:p>
            <a:pPr algn="ctr"/>
            <a:r>
              <a:rPr lang="en" sz="3600" b="1" i="1">
                <a:solidFill>
                  <a:srgbClr val="FF0000"/>
                </a:solidFill>
                <a:latin typeface="Comic Sans MS"/>
              </a:rPr>
              <a:t>Basic concepts</a:t>
            </a:r>
            <a:endParaRPr lang="pl-PL" sz="3600">
              <a:solidFill>
                <a:srgbClr val="FF0000"/>
              </a:solidFill>
              <a:latin typeface="Comic Sans MS"/>
            </a:endParaRPr>
          </a:p>
        </p:txBody>
      </p:sp>
      <p:sp>
        <p:nvSpPr>
          <p:cNvPr id="3" name="Symbol zastępczy zawartości 2">
            <a:extLst>
              <a:ext uri="{FF2B5EF4-FFF2-40B4-BE49-F238E27FC236}">
                <a16:creationId xmlns:a16="http://schemas.microsoft.com/office/drawing/2014/main" id="{81449784-048F-43FA-BDE6-EF7BCC3A643A}"/>
              </a:ext>
            </a:extLst>
          </p:cNvPr>
          <p:cNvSpPr>
            <a:spLocks noGrp="1"/>
          </p:cNvSpPr>
          <p:nvPr>
            <p:ph idx="1"/>
          </p:nvPr>
        </p:nvSpPr>
        <p:spPr>
          <a:xfrm>
            <a:off x="581192" y="2292009"/>
            <a:ext cx="11029615" cy="4477472"/>
          </a:xfrm>
        </p:spPr>
        <p:txBody>
          <a:bodyPr/>
          <a:lstStyle/>
          <a:p>
            <a:pPr marL="305435" indent="-305435"/>
            <a:r>
              <a:rPr lang="pl-PL" b="1" i="1">
                <a:solidFill>
                  <a:schemeClr val="accent1">
                    <a:lumMod val="60000"/>
                    <a:lumOff val="40000"/>
                  </a:schemeClr>
                </a:solidFill>
              </a:rPr>
              <a:t>JavaScript </a:t>
            </a:r>
            <a:r>
              <a:rPr lang="pl-PL"/>
              <a:t>- </a:t>
            </a:r>
            <a:r>
              <a:rPr lang="en">
                <a:latin typeface="Gill Sans MT"/>
                <a:ea typeface="+mn-lt"/>
                <a:cs typeface="+mn-lt"/>
              </a:rPr>
              <a:t>a programming language that enables the implementation of complex elements on the website, thanks to which the website can not only display static information, but also handle changing the content according to the situation, display interactive maps and animations of 2D / 3D graphics, display video, etc. This is the third layer standard web technologies from HTML and CSS.</a:t>
            </a:r>
          </a:p>
          <a:p>
            <a:pPr marL="305435" indent="-305435"/>
            <a:r>
              <a:rPr lang="pl-PL" b="1" i="1">
                <a:solidFill>
                  <a:schemeClr val="accent1">
                    <a:lumMod val="60000"/>
                    <a:lumOff val="40000"/>
                  </a:schemeClr>
                </a:solidFill>
                <a:ea typeface="+mn-lt"/>
                <a:cs typeface="+mn-lt"/>
              </a:rPr>
              <a:t>Cascading Style Sheets (CSS) </a:t>
            </a:r>
            <a:r>
              <a:rPr lang="pl-PL">
                <a:ea typeface="+mn-lt"/>
                <a:cs typeface="+mn-lt"/>
              </a:rPr>
              <a:t>– </a:t>
            </a:r>
            <a:r>
              <a:rPr lang="en">
                <a:latin typeface="Gill Sans MT"/>
                <a:ea typeface="+mn-lt"/>
                <a:cs typeface="+mn-lt"/>
              </a:rPr>
              <a:t>language used to describe the form of presentation of WWW pages. CSS was developed by the W3C in 1996 as a descendant of DSSSL for use in conjunction with SGML. The first draft of the CSS was proposed in 1994 by Håkon Wium Lie.</a:t>
            </a:r>
          </a:p>
          <a:p>
            <a:pPr marL="305435" indent="-305435"/>
            <a:r>
              <a:rPr lang="pl-PL" b="1" i="1">
                <a:solidFill>
                  <a:schemeClr val="accent1">
                    <a:lumMod val="60000"/>
                    <a:lumOff val="40000"/>
                  </a:schemeClr>
                </a:solidFill>
              </a:rPr>
              <a:t>HTML5 Canvas (Canvas element)</a:t>
            </a:r>
            <a:r>
              <a:rPr lang="pl-PL" b="1" i="1" dirty="0">
                <a:solidFill>
                  <a:schemeClr val="accent1">
                    <a:lumMod val="60000"/>
                    <a:lumOff val="40000"/>
                  </a:schemeClr>
                </a:solidFill>
                <a:ea typeface="+mn-lt"/>
                <a:cs typeface="+mn-lt"/>
              </a:rPr>
              <a:t> </a:t>
            </a:r>
            <a:r>
              <a:rPr lang="pl-PL">
                <a:ea typeface="+mn-lt"/>
                <a:cs typeface="+mn-lt"/>
              </a:rPr>
              <a:t>- </a:t>
            </a:r>
            <a:r>
              <a:rPr lang="en">
                <a:latin typeface="Gill Sans MT"/>
                <a:ea typeface="+mn-lt"/>
                <a:cs typeface="+mn-lt"/>
              </a:rPr>
              <a:t>an HTML language element introduced in HTML 5 that allows for dynamic script rendering of shapes and bitmap images. Thanks to the introduction of the canvas object, it was possible to create dynamic two- and three-dimensional animations or games running in browsers without additional plugins.</a:t>
            </a:r>
            <a:endParaRPr lang="en">
              <a:latin typeface="Gill Sans MT"/>
            </a:endParaRPr>
          </a:p>
          <a:p>
            <a:pPr marL="305435" indent="-305435"/>
            <a:endParaRPr lang="pl-PL" dirty="0"/>
          </a:p>
          <a:p>
            <a:pPr marL="305435" indent="-305435"/>
            <a:endParaRPr lang="pl-PL" dirty="0"/>
          </a:p>
        </p:txBody>
      </p:sp>
    </p:spTree>
    <p:extLst>
      <p:ext uri="{BB962C8B-B14F-4D97-AF65-F5344CB8AC3E}">
        <p14:creationId xmlns:p14="http://schemas.microsoft.com/office/powerpoint/2010/main" val="139050479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az 3" descr="Obraz zawierający stół, komputer, pomieszczenie, zdjęcie&#10;&#10;Opis wygenerowany automatycznie">
            <a:extLst>
              <a:ext uri="{FF2B5EF4-FFF2-40B4-BE49-F238E27FC236}">
                <a16:creationId xmlns:a16="http://schemas.microsoft.com/office/drawing/2014/main" id="{93D90EC4-AB50-4521-B781-15ED77524F1C}"/>
              </a:ext>
            </a:extLst>
          </p:cNvPr>
          <p:cNvPicPr>
            <a:picLocks noChangeAspect="1"/>
          </p:cNvPicPr>
          <p:nvPr/>
        </p:nvPicPr>
        <p:blipFill rotWithShape="1">
          <a:blip r:embed="rId2"/>
          <a:srcRect r="9091" b="9091"/>
          <a:stretch/>
        </p:blipFill>
        <p:spPr>
          <a:xfrm>
            <a:off x="20" y="10"/>
            <a:ext cx="12191980" cy="6857990"/>
          </a:xfrm>
          <a:prstGeom prst="rect">
            <a:avLst/>
          </a:prstGeom>
        </p:spPr>
      </p:pic>
      <p:grpSp>
        <p:nvGrpSpPr>
          <p:cNvPr id="18" name="Group 17">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9" name="Rectangle 18">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pole tekstowe 1">
            <a:extLst>
              <a:ext uri="{FF2B5EF4-FFF2-40B4-BE49-F238E27FC236}">
                <a16:creationId xmlns:a16="http://schemas.microsoft.com/office/drawing/2014/main" id="{44A69CE9-386B-4C28-9D69-31CE54D465A7}"/>
              </a:ext>
            </a:extLst>
          </p:cNvPr>
          <p:cNvSpPr txBox="1"/>
          <p:nvPr/>
        </p:nvSpPr>
        <p:spPr>
          <a:xfrm>
            <a:off x="584200" y="2142067"/>
            <a:ext cx="3412067" cy="297180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3600" i="1" cap="all">
                <a:solidFill>
                  <a:srgbClr val="FFC000"/>
                </a:solidFill>
                <a:latin typeface="Comic Sans MS"/>
                <a:ea typeface="+mj-ea"/>
                <a:cs typeface="+mj-cs"/>
              </a:rPr>
              <a:t>The end</a:t>
            </a:r>
            <a:endParaRPr lang="en-US" sz="3600" b="1" i="1" cap="all">
              <a:solidFill>
                <a:srgbClr val="FFC000"/>
              </a:solidFill>
              <a:latin typeface="Comic Sans MS"/>
              <a:ea typeface="+mj-ea"/>
              <a:cs typeface="+mj-cs"/>
            </a:endParaRPr>
          </a:p>
        </p:txBody>
      </p:sp>
    </p:spTree>
    <p:extLst>
      <p:ext uri="{BB962C8B-B14F-4D97-AF65-F5344CB8AC3E}">
        <p14:creationId xmlns:p14="http://schemas.microsoft.com/office/powerpoint/2010/main" val="257928390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38" name="Rectangle 37">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B040558-A365-4CCE-92FA-5A48CD98F9C9}"/>
              </a:ext>
            </a:extLst>
          </p:cNvPr>
          <p:cNvSpPr>
            <a:spLocks noGrp="1"/>
          </p:cNvSpPr>
          <p:nvPr>
            <p:ph type="title"/>
          </p:nvPr>
        </p:nvSpPr>
        <p:spPr>
          <a:xfrm>
            <a:off x="643468" y="1033389"/>
            <a:ext cx="4826256" cy="4825409"/>
          </a:xfrm>
        </p:spPr>
        <p:txBody>
          <a:bodyPr rtlCol="0" anchor="ctr">
            <a:normAutofit/>
          </a:bodyPr>
          <a:lstStyle/>
          <a:p>
            <a:r>
              <a:rPr lang="en" sz="3800" b="1" i="1" dirty="0">
                <a:solidFill>
                  <a:srgbClr val="FF0000"/>
                </a:solidFill>
                <a:latin typeface="Comic Sans MS"/>
              </a:rPr>
              <a:t>MAIN PRIORITIES </a:t>
            </a:r>
            <a:r>
              <a:rPr lang="en" sz="3800" b="1" i="1">
                <a:solidFill>
                  <a:srgbClr val="FF0000"/>
                </a:solidFill>
                <a:latin typeface="Comic Sans MS"/>
              </a:rPr>
              <a:t>OF THE PROJECT</a:t>
            </a:r>
            <a:r>
              <a:rPr lang="en" sz="3800" b="1" i="1" dirty="0">
                <a:solidFill>
                  <a:srgbClr val="FF0000"/>
                </a:solidFill>
                <a:latin typeface="Comic Sans MS"/>
              </a:rPr>
              <a:t>
</a:t>
            </a:r>
            <a:r>
              <a:rPr lang="en" sz="3800" b="1" i="1" dirty="0">
                <a:solidFill>
                  <a:srgbClr val="00B050"/>
                </a:solidFill>
                <a:latin typeface="Comic Sans MS"/>
              </a:rPr>
              <a:t>RABBIT HEALTH</a:t>
            </a:r>
            <a:endParaRPr lang="pl-PL" b="1" i="1" dirty="0">
              <a:solidFill>
                <a:srgbClr val="00B050"/>
              </a:solidFill>
              <a:latin typeface="Comic Sans MS"/>
            </a:endParaRPr>
          </a:p>
          <a:p>
            <a:pPr algn="ctr"/>
            <a:endParaRPr lang="pl-PL" sz="3800" b="1" i="1" dirty="0">
              <a:solidFill>
                <a:srgbClr val="00B050"/>
              </a:solidFill>
              <a:latin typeface="Comic Sans MS"/>
            </a:endParaRPr>
          </a:p>
        </p:txBody>
      </p:sp>
      <p:sp>
        <p:nvSpPr>
          <p:cNvPr id="40" name="Rectangle 39">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20" name="Grafika 20" descr="Jabłko&#10;" title="Zdrowe jedzenie">
            <a:extLst>
              <a:ext uri="{FF2B5EF4-FFF2-40B4-BE49-F238E27FC236}">
                <a16:creationId xmlns:a16="http://schemas.microsoft.com/office/drawing/2014/main" id="{1C4AA803-B42F-4B7D-AD4B-FED92F9A11B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023398" y="1426470"/>
            <a:ext cx="1341863" cy="1258229"/>
          </a:xfrm>
          <a:ln w="57150">
            <a:noFill/>
          </a:ln>
        </p:spPr>
      </p:pic>
      <p:sp>
        <p:nvSpPr>
          <p:cNvPr id="21" name="pole tekstowe 20">
            <a:extLst>
              <a:ext uri="{FF2B5EF4-FFF2-40B4-BE49-F238E27FC236}">
                <a16:creationId xmlns:a16="http://schemas.microsoft.com/office/drawing/2014/main" id="{A656BB1A-BD2A-429B-8C08-40205892CED3}"/>
              </a:ext>
            </a:extLst>
          </p:cNvPr>
          <p:cNvSpPr txBox="1"/>
          <p:nvPr/>
        </p:nvSpPr>
        <p:spPr>
          <a:xfrm>
            <a:off x="6648831" y="3061010"/>
            <a:ext cx="2092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l-PL" b="1">
                <a:latin typeface="Comic Sans MS"/>
              </a:rPr>
              <a:t>Healthy food</a:t>
            </a:r>
            <a:endParaRPr lang="pl-PL" b="1" dirty="0">
              <a:latin typeface="Comic Sans MS"/>
            </a:endParaRPr>
          </a:p>
        </p:txBody>
      </p:sp>
      <p:pic>
        <p:nvPicPr>
          <p:cNvPr id="22" name="Grafika 22" descr="Mózg">
            <a:extLst>
              <a:ext uri="{FF2B5EF4-FFF2-40B4-BE49-F238E27FC236}">
                <a16:creationId xmlns:a16="http://schemas.microsoft.com/office/drawing/2014/main" id="{8C8AA844-14F3-4A94-8093-A38E69D64B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5654" y="1382752"/>
            <a:ext cx="1183887" cy="1341863"/>
          </a:xfrm>
          <a:prstGeom prst="rect">
            <a:avLst/>
          </a:prstGeom>
        </p:spPr>
      </p:pic>
      <p:sp>
        <p:nvSpPr>
          <p:cNvPr id="23" name="pole tekstowe 22">
            <a:extLst>
              <a:ext uri="{FF2B5EF4-FFF2-40B4-BE49-F238E27FC236}">
                <a16:creationId xmlns:a16="http://schemas.microsoft.com/office/drawing/2014/main" id="{F7FB2AAC-070C-4884-B6B5-04421A1A72B0}"/>
              </a:ext>
            </a:extLst>
          </p:cNvPr>
          <p:cNvSpPr txBox="1"/>
          <p:nvPr/>
        </p:nvSpPr>
        <p:spPr>
          <a:xfrm>
            <a:off x="9504008" y="3061010"/>
            <a:ext cx="23184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l-PL" b="1">
                <a:latin typeface="Comic Sans MS"/>
              </a:rPr>
              <a:t>Logical thinking</a:t>
            </a:r>
          </a:p>
        </p:txBody>
      </p:sp>
      <p:pic>
        <p:nvPicPr>
          <p:cNvPr id="24" name="Grafika 24" descr="Robot">
            <a:extLst>
              <a:ext uri="{FF2B5EF4-FFF2-40B4-BE49-F238E27FC236}">
                <a16:creationId xmlns:a16="http://schemas.microsoft.com/office/drawing/2014/main" id="{69F3B7A1-6FF0-4CA5-B48E-A71E4151CD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1556" y="3947531"/>
            <a:ext cx="1620643" cy="1332570"/>
          </a:xfrm>
          <a:prstGeom prst="rect">
            <a:avLst/>
          </a:prstGeom>
        </p:spPr>
      </p:pic>
      <p:sp>
        <p:nvSpPr>
          <p:cNvPr id="25" name="pole tekstowe 24">
            <a:extLst>
              <a:ext uri="{FF2B5EF4-FFF2-40B4-BE49-F238E27FC236}">
                <a16:creationId xmlns:a16="http://schemas.microsoft.com/office/drawing/2014/main" id="{534D741F-B58B-46AD-A1AD-D228306EE98E}"/>
              </a:ext>
            </a:extLst>
          </p:cNvPr>
          <p:cNvSpPr txBox="1"/>
          <p:nvPr/>
        </p:nvSpPr>
        <p:spPr>
          <a:xfrm>
            <a:off x="8286982" y="5491785"/>
            <a:ext cx="18232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l-PL" b="1" i="1">
                <a:latin typeface="Comic Sans MS"/>
              </a:rPr>
              <a:t>Skill</a:t>
            </a:r>
          </a:p>
        </p:txBody>
      </p:sp>
    </p:spTree>
    <p:extLst>
      <p:ext uri="{BB962C8B-B14F-4D97-AF65-F5344CB8AC3E}">
        <p14:creationId xmlns:p14="http://schemas.microsoft.com/office/powerpoint/2010/main" val="17033425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Prostokąt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dirty="0"/>
          </a:p>
        </p:txBody>
      </p:sp>
      <p:pic>
        <p:nvPicPr>
          <p:cNvPr id="8" name="Zawartość — symbol zastępczy 4" descr="Liczby cyfrowe">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upa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Prostokąt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Prostokąt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Prostokąt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7F2616EE-270D-4F4C-BA1F-2708D387B800}"/>
              </a:ext>
            </a:extLst>
          </p:cNvPr>
          <p:cNvSpPr>
            <a:spLocks noGrp="1"/>
          </p:cNvSpPr>
          <p:nvPr>
            <p:ph type="title"/>
          </p:nvPr>
        </p:nvSpPr>
        <p:spPr>
          <a:xfrm>
            <a:off x="584200" y="972320"/>
            <a:ext cx="7213600" cy="1121871"/>
          </a:xfrm>
        </p:spPr>
        <p:txBody>
          <a:bodyPr rtlCol="0" anchor="ctr">
            <a:normAutofit fontScale="90000"/>
          </a:bodyPr>
          <a:lstStyle/>
          <a:p>
            <a:pPr algn="ctr"/>
            <a:r>
              <a:rPr lang="pl-PL" sz="3600" b="1" i="1">
                <a:solidFill>
                  <a:srgbClr val="FF0000"/>
                </a:solidFill>
                <a:latin typeface="Comic Sans MS"/>
              </a:rPr>
              <a:t>Conception</a:t>
            </a:r>
            <a:r>
              <a:rPr lang="pl-PL" sz="3600" b="1" i="1" dirty="0">
                <a:solidFill>
                  <a:srgbClr val="00B050"/>
                </a:solidFill>
                <a:latin typeface="Comic Sans MS"/>
              </a:rPr>
              <a:t> Rabbit health</a:t>
            </a:r>
          </a:p>
        </p:txBody>
      </p:sp>
      <p:sp>
        <p:nvSpPr>
          <p:cNvPr id="27" name="Symbol zastępczy zawartości 26">
            <a:extLst>
              <a:ext uri="{FF2B5EF4-FFF2-40B4-BE49-F238E27FC236}">
                <a16:creationId xmlns:a16="http://schemas.microsoft.com/office/drawing/2014/main" id="{F8864541-5F94-44BB-84C2-33323552BF69}"/>
              </a:ext>
            </a:extLst>
          </p:cNvPr>
          <p:cNvSpPr>
            <a:spLocks noGrp="1"/>
          </p:cNvSpPr>
          <p:nvPr>
            <p:ph idx="1"/>
          </p:nvPr>
        </p:nvSpPr>
        <p:spPr>
          <a:xfrm>
            <a:off x="581192" y="2093905"/>
            <a:ext cx="6691411" cy="3764893"/>
          </a:xfrm>
        </p:spPr>
        <p:txBody>
          <a:bodyPr vert="horz" lIns="91440" tIns="45720" rIns="91440" bIns="45720" rtlCol="0" anchor="ctr">
            <a:noAutofit/>
          </a:bodyPr>
          <a:lstStyle/>
          <a:p>
            <a:pPr marL="0" indent="0">
              <a:buNone/>
            </a:pPr>
            <a:r>
              <a:rPr lang="en" sz="1400">
                <a:solidFill>
                  <a:srgbClr val="00B050"/>
                </a:solidFill>
                <a:latin typeface="Gill Sans MT"/>
              </a:rPr>
              <a:t>Our project is a motivation for people who are overweight or obese to various degrees and therefore their BMI level is quite high. We want potential players to feel that they are doing it for a purpose while picking fruit and vegetables scattered around the map. By collecting fruits and vegetables, the diet proposal is unlocked after passing a given level. Depending on the level, the player will have access to diets that may bring less results, to those that may bring very large results and require a lot of sacrifice. The diet will be related to the fruits and vegetables that are displayed for the duration of the board.</a:t>
            </a:r>
            <a:r>
              <a:rPr lang="en" sz="1400" dirty="0">
                <a:solidFill>
                  <a:srgbClr val="00B050"/>
                </a:solidFill>
                <a:latin typeface="Gill Sans MT"/>
              </a:rPr>
              <a:t>
</a:t>
            </a:r>
            <a:r>
              <a:rPr lang="en" sz="1400" b="1" i="1">
                <a:solidFill>
                  <a:srgbClr val="FFC000"/>
                </a:solidFill>
                <a:latin typeface="Gill Sans MT"/>
              </a:rPr>
              <a:t>The game is based on the principle:</a:t>
            </a:r>
            <a:r>
              <a:rPr lang="en" sz="1400" dirty="0">
                <a:solidFill>
                  <a:srgbClr val="00B050"/>
                </a:solidFill>
                <a:latin typeface="Gill Sans MT"/>
              </a:rPr>
              <a:t>
</a:t>
            </a:r>
            <a:r>
              <a:rPr lang="en" sz="1400">
                <a:solidFill>
                  <a:srgbClr val="00B050"/>
                </a:solidFill>
                <a:latin typeface="Gill Sans MT"/>
              </a:rPr>
              <a:t>"The more the better."</a:t>
            </a:r>
            <a:r>
              <a:rPr lang="en" sz="1400" dirty="0">
                <a:solidFill>
                  <a:srgbClr val="00B050"/>
                </a:solidFill>
                <a:latin typeface="Gill Sans MT"/>
              </a:rPr>
              <a:t>
</a:t>
            </a:r>
            <a:r>
              <a:rPr lang="en" sz="1400">
                <a:solidFill>
                  <a:srgbClr val="00B050"/>
                </a:solidFill>
                <a:latin typeface="Gill Sans MT"/>
              </a:rPr>
              <a:t>So, the higher the level, the better the diet proposal.</a:t>
            </a:r>
            <a:r>
              <a:rPr lang="en" sz="1400" dirty="0">
                <a:solidFill>
                  <a:srgbClr val="00B050"/>
                </a:solidFill>
                <a:latin typeface="Gill Sans MT"/>
              </a:rPr>
              <a:t>
</a:t>
            </a:r>
            <a:r>
              <a:rPr lang="en" sz="1400">
                <a:solidFill>
                  <a:srgbClr val="00B050"/>
                </a:solidFill>
                <a:latin typeface="Gill Sans MT"/>
              </a:rPr>
              <a:t>We do not assume any drastic diets in our project. All proposals are checked by the highest-ranking nutritionists and are 100% safe.</a:t>
            </a:r>
          </a:p>
        </p:txBody>
      </p:sp>
    </p:spTree>
    <p:extLst>
      <p:ext uri="{BB962C8B-B14F-4D97-AF65-F5344CB8AC3E}">
        <p14:creationId xmlns:p14="http://schemas.microsoft.com/office/powerpoint/2010/main" val="420932200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47D9773-0D8A-4DEC-86AD-E124E2C93259}"/>
              </a:ext>
            </a:extLst>
          </p:cNvPr>
          <p:cNvSpPr>
            <a:spLocks noGrp="1"/>
          </p:cNvSpPr>
          <p:nvPr>
            <p:ph type="title"/>
          </p:nvPr>
        </p:nvSpPr>
        <p:spPr/>
        <p:txBody>
          <a:bodyPr>
            <a:normAutofit/>
          </a:bodyPr>
          <a:lstStyle/>
          <a:p>
            <a:pPr algn="ctr"/>
            <a:r>
              <a:rPr lang="pl-PL" sz="4000">
                <a:solidFill>
                  <a:srgbClr val="00B050"/>
                </a:solidFill>
                <a:latin typeface="Comic Sans MS"/>
                <a:ea typeface="+mj-lt"/>
                <a:cs typeface="+mj-lt"/>
              </a:rPr>
              <a:t>Rabbit Health</a:t>
            </a:r>
            <a:r>
              <a:rPr lang="pl-PL" sz="4000" dirty="0">
                <a:latin typeface="Comic Sans MS"/>
                <a:ea typeface="+mj-lt"/>
                <a:cs typeface="+mj-lt"/>
              </a:rPr>
              <a:t> </a:t>
            </a:r>
            <a:r>
              <a:rPr lang="pl-PL" sz="4000">
                <a:solidFill>
                  <a:srgbClr val="FF0000"/>
                </a:solidFill>
                <a:latin typeface="Comic Sans MS"/>
                <a:ea typeface="+mj-lt"/>
                <a:cs typeface="+mj-lt"/>
              </a:rPr>
              <a:t>- game rules</a:t>
            </a:r>
            <a:endParaRPr lang="pl-PL" sz="4000">
              <a:solidFill>
                <a:srgbClr val="FF0000"/>
              </a:solidFill>
              <a:latin typeface="Comic Sans MS"/>
            </a:endParaRPr>
          </a:p>
        </p:txBody>
      </p:sp>
      <p:pic>
        <p:nvPicPr>
          <p:cNvPr id="4" name="Obraz 4" descr="Obraz zawierający sprzęt elektroniczny, obwód&#10;&#10;Opis wygenerowany automatycznie">
            <a:extLst>
              <a:ext uri="{FF2B5EF4-FFF2-40B4-BE49-F238E27FC236}">
                <a16:creationId xmlns:a16="http://schemas.microsoft.com/office/drawing/2014/main" id="{70ECF1FB-2523-4281-A234-728EA05CBE41}"/>
              </a:ext>
            </a:extLst>
          </p:cNvPr>
          <p:cNvPicPr>
            <a:picLocks noGrp="1" noChangeAspect="1"/>
          </p:cNvPicPr>
          <p:nvPr>
            <p:ph idx="1"/>
          </p:nvPr>
        </p:nvPicPr>
        <p:blipFill>
          <a:blip r:embed="rId2"/>
          <a:stretch>
            <a:fillRect/>
          </a:stretch>
        </p:blipFill>
        <p:spPr>
          <a:xfrm>
            <a:off x="4845626" y="2180456"/>
            <a:ext cx="2137064" cy="1929245"/>
          </a:xfrm>
          <a:prstGeom prst="rect">
            <a:avLst/>
          </a:prstGeom>
          <a:ln w="228600" cap="sq" cmpd="thickThin">
            <a:solidFill>
              <a:srgbClr val="000000"/>
            </a:solidFill>
            <a:prstDash val="solid"/>
            <a:miter lim="800000"/>
          </a:ln>
          <a:effectLst>
            <a:innerShdw blurRad="76200">
              <a:srgbClr val="000000"/>
            </a:innerShdw>
          </a:effectLst>
        </p:spPr>
      </p:pic>
      <p:sp>
        <p:nvSpPr>
          <p:cNvPr id="5" name="pole tekstowe 4">
            <a:extLst>
              <a:ext uri="{FF2B5EF4-FFF2-40B4-BE49-F238E27FC236}">
                <a16:creationId xmlns:a16="http://schemas.microsoft.com/office/drawing/2014/main" id="{EA7DA957-D77D-42F9-8704-40E9FF9841CF}"/>
              </a:ext>
            </a:extLst>
          </p:cNvPr>
          <p:cNvSpPr txBox="1"/>
          <p:nvPr/>
        </p:nvSpPr>
        <p:spPr>
          <a:xfrm>
            <a:off x="4187537" y="4308764"/>
            <a:ext cx="3444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l-PL" b="1" i="1">
                <a:solidFill>
                  <a:srgbClr val="FF0000"/>
                </a:solidFill>
                <a:latin typeface="Comic Sans MS"/>
              </a:rPr>
              <a:t>Bitmap – Rabbit Health</a:t>
            </a:r>
          </a:p>
        </p:txBody>
      </p:sp>
      <p:sp>
        <p:nvSpPr>
          <p:cNvPr id="6" name="pole tekstowe 5">
            <a:extLst>
              <a:ext uri="{FF2B5EF4-FFF2-40B4-BE49-F238E27FC236}">
                <a16:creationId xmlns:a16="http://schemas.microsoft.com/office/drawing/2014/main" id="{1A12F6EE-8A4B-4503-A5B9-FAA486188A0B}"/>
              </a:ext>
            </a:extLst>
          </p:cNvPr>
          <p:cNvSpPr txBox="1"/>
          <p:nvPr/>
        </p:nvSpPr>
        <p:spPr>
          <a:xfrm>
            <a:off x="546388" y="4867275"/>
            <a:ext cx="1098665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a:latin typeface="Comic Sans MS"/>
                <a:ea typeface="+mn-lt"/>
                <a:cs typeface="+mn-lt"/>
              </a:rPr>
              <a:t>In this game, we play the role of a rabbit, whose task is to collect fruits or vegetables that we encounter while passing the board. After passing a given level, the proposed nutritional diet is unlocked, which can be used by a given player in real life. After encountering unhealthy food, for example entering a candy field, the player's penalty for entering this field is to return the rabbit to the starting field and re-enter the given board.</a:t>
            </a:r>
            <a:endParaRPr lang="en">
              <a:latin typeface="Comic Sans MS"/>
            </a:endParaRPr>
          </a:p>
        </p:txBody>
      </p:sp>
    </p:spTree>
    <p:extLst>
      <p:ext uri="{BB962C8B-B14F-4D97-AF65-F5344CB8AC3E}">
        <p14:creationId xmlns:p14="http://schemas.microsoft.com/office/powerpoint/2010/main" val="420568001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7C0C7083-C115-49B2-A429-4DAF57BFD44F}"/>
              </a:ext>
            </a:extLst>
          </p:cNvPr>
          <p:cNvSpPr>
            <a:spLocks noGrp="1"/>
          </p:cNvSpPr>
          <p:nvPr>
            <p:ph type="title"/>
          </p:nvPr>
        </p:nvSpPr>
        <p:spPr>
          <a:xfrm>
            <a:off x="643468" y="1033389"/>
            <a:ext cx="4826256" cy="4825409"/>
          </a:xfrm>
        </p:spPr>
        <p:txBody>
          <a:bodyPr anchor="ctr">
            <a:normAutofit/>
          </a:bodyPr>
          <a:lstStyle/>
          <a:p>
            <a:r>
              <a:rPr lang="en" sz="4800" b="1" i="1">
                <a:solidFill>
                  <a:srgbClr val="FF0000"/>
                </a:solidFill>
                <a:latin typeface="Comic Sans MS"/>
              </a:rPr>
              <a:t>"CURIOSITY IS THE FIRST STEP TO HELL..."</a:t>
            </a:r>
            <a:endParaRPr lang="en" b="1" i="1">
              <a:solidFill>
                <a:srgbClr val="FF0000"/>
              </a:solidFill>
              <a:latin typeface="Comic Sans MS"/>
            </a:endParaRPr>
          </a:p>
          <a:p>
            <a:endParaRPr lang="pl-PL" sz="4800" b="1" i="1" dirty="0">
              <a:solidFill>
                <a:srgbClr val="FF0000"/>
              </a:solidFill>
              <a:latin typeface="Comic Sans MS"/>
            </a:endParaRPr>
          </a:p>
        </p:txBody>
      </p:sp>
      <p:sp>
        <p:nvSpPr>
          <p:cNvPr id="12"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Symbol zastępczy zawartości 2">
            <a:extLst>
              <a:ext uri="{FF2B5EF4-FFF2-40B4-BE49-F238E27FC236}">
                <a16:creationId xmlns:a16="http://schemas.microsoft.com/office/drawing/2014/main" id="{07FE658B-F8BB-4FA5-9ADF-6C396A813891}"/>
              </a:ext>
            </a:extLst>
          </p:cNvPr>
          <p:cNvSpPr>
            <a:spLocks noGrp="1"/>
          </p:cNvSpPr>
          <p:nvPr>
            <p:ph idx="1"/>
          </p:nvPr>
        </p:nvSpPr>
        <p:spPr>
          <a:xfrm>
            <a:off x="6755769" y="1033390"/>
            <a:ext cx="4855037" cy="4825409"/>
          </a:xfrm>
          <a:ln w="57150">
            <a:noFill/>
          </a:ln>
        </p:spPr>
        <p:txBody>
          <a:bodyPr anchor="ctr">
            <a:noAutofit/>
          </a:bodyPr>
          <a:lstStyle/>
          <a:p>
            <a:pPr marL="0" indent="0">
              <a:buNone/>
            </a:pPr>
            <a:r>
              <a:rPr lang="en" sz="1900">
                <a:latin typeface="Arial"/>
                <a:cs typeface="Arial"/>
              </a:rPr>
              <a:t>You might be wondering what that saying has to do with this game, but we assure you that it adds a lot to it. Well, people talk about curiosity that it is the first step to hell, although we also focused on curiosity in this game. We think that many people would like to play this game out of curiosity, because despite the fact that they may know some diets, they would like to see our slimming proposals, and these are proven methods and recommended by many reputable dieticians. We believe that this feature will also encourage potential players to try their hand at this game and possibly see how the game ends. It is curiosity in our project that is such a hidden priority.</a:t>
            </a:r>
            <a:endParaRPr lang="en" sz="1900">
              <a:latin typeface="Arial"/>
            </a:endParaRPr>
          </a:p>
        </p:txBody>
      </p:sp>
    </p:spTree>
    <p:extLst>
      <p:ext uri="{BB962C8B-B14F-4D97-AF65-F5344CB8AC3E}">
        <p14:creationId xmlns:p14="http://schemas.microsoft.com/office/powerpoint/2010/main" val="36690850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ytuł 1">
            <a:extLst>
              <a:ext uri="{FF2B5EF4-FFF2-40B4-BE49-F238E27FC236}">
                <a16:creationId xmlns:a16="http://schemas.microsoft.com/office/drawing/2014/main" id="{624B79FE-580C-4743-963D-39E8C4DCCF91}"/>
              </a:ext>
            </a:extLst>
          </p:cNvPr>
          <p:cNvSpPr>
            <a:spLocks noGrp="1"/>
          </p:cNvSpPr>
          <p:nvPr>
            <p:ph type="title"/>
          </p:nvPr>
        </p:nvSpPr>
        <p:spPr>
          <a:xfrm>
            <a:off x="572533" y="745451"/>
            <a:ext cx="11029616" cy="1013800"/>
          </a:xfrm>
        </p:spPr>
        <p:txBody>
          <a:bodyPr>
            <a:normAutofit fontScale="90000"/>
          </a:bodyPr>
          <a:lstStyle/>
          <a:p>
            <a:pPr algn="ctr"/>
            <a:r>
              <a:rPr lang="en" sz="4000" b="1" i="1">
                <a:solidFill>
                  <a:srgbClr val="FF0000"/>
                </a:solidFill>
                <a:latin typeface="Comic Sans MS"/>
              </a:rPr>
              <a:t>Information about the construction of the game</a:t>
            </a:r>
            <a:endParaRPr lang="pl-PL">
              <a:solidFill>
                <a:srgbClr val="FF0000"/>
              </a:solidFill>
              <a:latin typeface="Comic Sans MS"/>
            </a:endParaRPr>
          </a:p>
        </p:txBody>
      </p:sp>
      <p:grpSp>
        <p:nvGrpSpPr>
          <p:cNvPr id="20" name="Group 19">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1" name="Rectangle 20">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graphicFrame>
        <p:nvGraphicFramePr>
          <p:cNvPr id="5" name="Symbol zastępczy zawartości 2">
            <a:extLst>
              <a:ext uri="{FF2B5EF4-FFF2-40B4-BE49-F238E27FC236}">
                <a16:creationId xmlns:a16="http://schemas.microsoft.com/office/drawing/2014/main" id="{A28DF604-4291-4E76-A203-4EF9B51078A5}"/>
              </a:ext>
            </a:extLst>
          </p:cNvPr>
          <p:cNvGraphicFramePr>
            <a:graphicFrameLocks noGrp="1"/>
          </p:cNvGraphicFramePr>
          <p:nvPr>
            <p:ph idx="1"/>
            <p:extLst>
              <p:ext uri="{D42A27DB-BD31-4B8C-83A1-F6EECF244321}">
                <p14:modId xmlns:p14="http://schemas.microsoft.com/office/powerpoint/2010/main" val="4153253521"/>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63651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8">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Baseballiści biegnący po boisku">
            <a:extLst>
              <a:ext uri="{FF2B5EF4-FFF2-40B4-BE49-F238E27FC236}">
                <a16:creationId xmlns:a16="http://schemas.microsoft.com/office/drawing/2014/main" id="{FF7B0F3F-148C-4E1A-9527-B0C5DFF37A6C}"/>
              </a:ext>
            </a:extLst>
          </p:cNvPr>
          <p:cNvPicPr>
            <a:picLocks noChangeAspect="1"/>
          </p:cNvPicPr>
          <p:nvPr/>
        </p:nvPicPr>
        <p:blipFill rotWithShape="1">
          <a:blip r:embed="rId2"/>
          <a:srcRect t="29774" r="9091" b="2044"/>
          <a:stretch/>
        </p:blipFill>
        <p:spPr>
          <a:xfrm>
            <a:off x="20" y="10"/>
            <a:ext cx="12191980" cy="6857990"/>
          </a:xfrm>
          <a:prstGeom prst="rect">
            <a:avLst/>
          </a:prstGeom>
        </p:spPr>
      </p:pic>
      <p:grpSp>
        <p:nvGrpSpPr>
          <p:cNvPr id="67" name="Group 70">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72" name="Rectangle 71">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06D6960C-859B-49F9-9A47-DE12E0DE091A}"/>
              </a:ext>
            </a:extLst>
          </p:cNvPr>
          <p:cNvSpPr>
            <a:spLocks noGrp="1"/>
          </p:cNvSpPr>
          <p:nvPr>
            <p:ph type="title"/>
          </p:nvPr>
        </p:nvSpPr>
        <p:spPr>
          <a:xfrm>
            <a:off x="584200" y="1006956"/>
            <a:ext cx="7213600" cy="1372177"/>
          </a:xfrm>
        </p:spPr>
        <p:txBody>
          <a:bodyPr anchor="ctr">
            <a:normAutofit/>
          </a:bodyPr>
          <a:lstStyle/>
          <a:p>
            <a:r>
              <a:rPr lang="en">
                <a:latin typeface="Gill Sans MT"/>
              </a:rPr>
              <a:t>FURTHER ASSUMPTIONS FOR RABBIT HEALTH</a:t>
            </a:r>
            <a:endParaRPr lang="pl-PL">
              <a:latin typeface="Gill Sans MT"/>
            </a:endParaRPr>
          </a:p>
          <a:p>
            <a:endParaRPr lang="pl-PL" dirty="0"/>
          </a:p>
        </p:txBody>
      </p:sp>
      <p:sp>
        <p:nvSpPr>
          <p:cNvPr id="25" name="Content Placeholder 24">
            <a:extLst>
              <a:ext uri="{FF2B5EF4-FFF2-40B4-BE49-F238E27FC236}">
                <a16:creationId xmlns:a16="http://schemas.microsoft.com/office/drawing/2014/main" id="{E4BE0E98-AC14-4287-A6DD-12C9EEC69C96}"/>
              </a:ext>
            </a:extLst>
          </p:cNvPr>
          <p:cNvSpPr>
            <a:spLocks noGrp="1"/>
          </p:cNvSpPr>
          <p:nvPr>
            <p:ph idx="1"/>
          </p:nvPr>
        </p:nvSpPr>
        <p:spPr>
          <a:xfrm>
            <a:off x="581192" y="2438399"/>
            <a:ext cx="7216607" cy="3564467"/>
          </a:xfrm>
        </p:spPr>
        <p:txBody>
          <a:bodyPr>
            <a:normAutofit/>
          </a:bodyPr>
          <a:lstStyle/>
          <a:p>
            <a:pPr marL="305435" indent="-305435">
              <a:lnSpc>
                <a:spcPct val="90000"/>
              </a:lnSpc>
              <a:buFont typeface="Arial" panose="05020102010507070707" pitchFamily="18" charset="2"/>
              <a:buChar char="•"/>
            </a:pPr>
            <a:r>
              <a:rPr lang="en" sz="1100">
                <a:solidFill>
                  <a:schemeClr val="bg1"/>
                </a:solidFill>
                <a:latin typeface="Gill Sans MT"/>
                <a:ea typeface="+mn-lt"/>
                <a:cs typeface="+mn-lt"/>
              </a:rPr>
              <a:t>Thanks to this innovative project, we want to motivate players to lose weight in safe and proven methods. With the passage of a given level of the game, there will be more and more ways to lose weight, for example, after passing the first board, a diet appears that does not require much sacrifice and can bring much less effects, and after passing the next levels, more advanced methods of losing weight appear. The slimming methods presented will be from the cheapest to the most expensive.</a:t>
            </a:r>
            <a:endParaRPr lang="en">
              <a:solidFill>
                <a:schemeClr val="bg1"/>
              </a:solidFill>
              <a:latin typeface="Gill Sans MT"/>
              <a:ea typeface="+mn-lt"/>
              <a:cs typeface="+mn-lt"/>
            </a:endParaRPr>
          </a:p>
          <a:p>
            <a:pPr marL="305435" indent="-305435">
              <a:lnSpc>
                <a:spcPct val="90000"/>
              </a:lnSpc>
              <a:buFont typeface="Arial" panose="05020102010507070707" pitchFamily="18" charset="2"/>
              <a:buChar char="•"/>
            </a:pPr>
            <a:r>
              <a:rPr lang="en" sz="1100">
                <a:solidFill>
                  <a:schemeClr val="bg1"/>
                </a:solidFill>
                <a:latin typeface="Gill Sans MT"/>
                <a:ea typeface="+mn-lt"/>
                <a:cs typeface="+mn-lt"/>
              </a:rPr>
              <a:t>We are people who value a relatively healthy lifestyle and thanks to such a game we believe that more people will start to make order with each other, and thus they can extend their lives by several years. Thanks to the combination of a logical and arcade game with ways to lose weight, we believe that this game will motivate, improve logical thinking and the reflexes of a given player. Thanks to this innovative project, we want to motivate players to lose weight in safe and proven methods. With the passage of a given level of the game, there will be more and more ways to lose weight, for example, after passing the first board, a diet appears that does not require much sacrifice and can bring much less effects, and after passing the next levels, more advanced methods of losing weight appear. The slimming methods presented will be from the cheapest to the most expensive.</a:t>
            </a:r>
            <a:endParaRPr lang="en">
              <a:solidFill>
                <a:schemeClr val="bg1"/>
              </a:solidFill>
              <a:latin typeface="Gill Sans MT"/>
              <a:ea typeface="+mn-lt"/>
              <a:cs typeface="+mn-lt"/>
            </a:endParaRPr>
          </a:p>
          <a:p>
            <a:pPr marL="305435" indent="-305435">
              <a:lnSpc>
                <a:spcPct val="90000"/>
              </a:lnSpc>
              <a:buFont typeface="Arial" panose="05020102010507070707" pitchFamily="18" charset="2"/>
              <a:buChar char="•"/>
            </a:pPr>
            <a:r>
              <a:rPr lang="en" sz="1100">
                <a:solidFill>
                  <a:schemeClr val="bg1"/>
                </a:solidFill>
                <a:latin typeface="Gill Sans MT"/>
                <a:ea typeface="+mn-lt"/>
                <a:cs typeface="+mn-lt"/>
              </a:rPr>
              <a:t>We are people who value a relatively healthy lifestyle and thanks to such a game we believe that more people will start to make order with each other, and thus they can extend their lives by several years. Thanks to the combination of a logical and arcade game with ways to lose weight, we believe that this game will motivate, improve logical thinking and the reflexes of a given player.</a:t>
            </a:r>
            <a:endParaRPr lang="en">
              <a:solidFill>
                <a:schemeClr val="bg1"/>
              </a:solidFill>
              <a:latin typeface="Gill Sans MT"/>
            </a:endParaRPr>
          </a:p>
        </p:txBody>
      </p:sp>
    </p:spTree>
    <p:extLst>
      <p:ext uri="{BB962C8B-B14F-4D97-AF65-F5344CB8AC3E}">
        <p14:creationId xmlns:p14="http://schemas.microsoft.com/office/powerpoint/2010/main" val="41059406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az 3" descr="Tekstura niebieskiego pióra">
            <a:extLst>
              <a:ext uri="{FF2B5EF4-FFF2-40B4-BE49-F238E27FC236}">
                <a16:creationId xmlns:a16="http://schemas.microsoft.com/office/drawing/2014/main" id="{38F0A4AE-6A71-4990-A54B-267E5E08D1CE}"/>
              </a:ext>
            </a:extLst>
          </p:cNvPr>
          <p:cNvPicPr>
            <a:picLocks noChangeAspect="1"/>
          </p:cNvPicPr>
          <p:nvPr/>
        </p:nvPicPr>
        <p:blipFill rotWithShape="1">
          <a:blip r:embed="rId2"/>
          <a:srcRect l="90" t="20733" r="5845" b="-1"/>
          <a:stretch/>
        </p:blipFill>
        <p:spPr>
          <a:xfrm>
            <a:off x="20" y="10"/>
            <a:ext cx="12191980" cy="6857990"/>
          </a:xfrm>
          <a:prstGeom prst="rect">
            <a:avLst/>
          </a:prstGeom>
        </p:spPr>
      </p:pic>
      <p:grpSp>
        <p:nvGrpSpPr>
          <p:cNvPr id="18" name="Group 17">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9" name="Rectangle 18">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CCAEE"/>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CCAEE"/>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4CCAEE"/>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pole tekstowe 1">
            <a:extLst>
              <a:ext uri="{FF2B5EF4-FFF2-40B4-BE49-F238E27FC236}">
                <a16:creationId xmlns:a16="http://schemas.microsoft.com/office/drawing/2014/main" id="{76BB348A-9301-4057-9991-86B7825A1BB2}"/>
              </a:ext>
            </a:extLst>
          </p:cNvPr>
          <p:cNvSpPr txBox="1"/>
          <p:nvPr/>
        </p:nvSpPr>
        <p:spPr>
          <a:xfrm>
            <a:off x="488264" y="4901680"/>
            <a:ext cx="10993549" cy="95585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r>
              <a:rPr lang="en" sz="4000" b="1" i="1" cap="all">
                <a:solidFill>
                  <a:srgbClr val="FF0000"/>
                </a:solidFill>
                <a:latin typeface="Comic Sans MS"/>
                <a:ea typeface="+mj-ea"/>
                <a:cs typeface="+mj-cs"/>
              </a:rPr>
              <a:t>DIETS USED IN</a:t>
            </a:r>
            <a:r>
              <a:rPr lang="en" sz="4000" b="1" i="1" cap="all" dirty="0">
                <a:latin typeface="Comic Sans MS"/>
                <a:ea typeface="+mj-ea"/>
                <a:cs typeface="+mj-cs"/>
              </a:rPr>
              <a:t> </a:t>
            </a:r>
            <a:r>
              <a:rPr lang="en" sz="4000" b="1" i="1" cap="all">
                <a:solidFill>
                  <a:srgbClr val="00B050"/>
                </a:solidFill>
                <a:latin typeface="Comic Sans MS"/>
                <a:ea typeface="+mj-ea"/>
                <a:cs typeface="+mj-cs"/>
              </a:rPr>
              <a:t>RABBIT HEALTH</a:t>
            </a:r>
            <a:endParaRPr lang="en" b="1" i="1">
              <a:solidFill>
                <a:srgbClr val="00B050"/>
              </a:solidFill>
              <a:latin typeface="Comic Sans MS"/>
            </a:endParaRPr>
          </a:p>
        </p:txBody>
      </p:sp>
    </p:spTree>
    <p:extLst>
      <p:ext uri="{BB962C8B-B14F-4D97-AF65-F5344CB8AC3E}">
        <p14:creationId xmlns:p14="http://schemas.microsoft.com/office/powerpoint/2010/main" val="398192026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żywność, warzywo, stół, wewnątrz&#10;&#10;Opis wygenerowany automatycznie">
            <a:extLst>
              <a:ext uri="{FF2B5EF4-FFF2-40B4-BE49-F238E27FC236}">
                <a16:creationId xmlns:a16="http://schemas.microsoft.com/office/drawing/2014/main" id="{8A59F9E6-D90A-4121-8F77-EA31AACFED1E}"/>
              </a:ext>
            </a:extLst>
          </p:cNvPr>
          <p:cNvPicPr>
            <a:picLocks noChangeAspect="1"/>
          </p:cNvPicPr>
          <p:nvPr/>
        </p:nvPicPr>
        <p:blipFill rotWithShape="1">
          <a:blip r:embed="rId2"/>
          <a:srcRect t="1703" r="3928" b="17033"/>
          <a:stretch/>
        </p:blipFill>
        <p:spPr>
          <a:xfrm>
            <a:off x="20" y="10"/>
            <a:ext cx="12191980" cy="6857990"/>
          </a:xfrm>
          <a:prstGeom prst="rect">
            <a:avLst/>
          </a:prstGeom>
        </p:spPr>
      </p:pic>
      <p:grpSp>
        <p:nvGrpSpPr>
          <p:cNvPr id="23" name="Group 2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4" name="Rectangle 2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ytuł 1">
            <a:extLst>
              <a:ext uri="{FF2B5EF4-FFF2-40B4-BE49-F238E27FC236}">
                <a16:creationId xmlns:a16="http://schemas.microsoft.com/office/drawing/2014/main" id="{84B17850-E33E-49DB-B684-8266D96095E3}"/>
              </a:ext>
            </a:extLst>
          </p:cNvPr>
          <p:cNvSpPr>
            <a:spLocks noGrp="1"/>
          </p:cNvSpPr>
          <p:nvPr>
            <p:ph type="title"/>
          </p:nvPr>
        </p:nvSpPr>
        <p:spPr>
          <a:xfrm>
            <a:off x="584200" y="1006956"/>
            <a:ext cx="3412067" cy="1372177"/>
          </a:xfrm>
        </p:spPr>
        <p:txBody>
          <a:bodyPr anchor="ctr">
            <a:normAutofit/>
          </a:bodyPr>
          <a:lstStyle/>
          <a:p>
            <a:r>
              <a:rPr lang="en" sz="2400" b="1" i="1">
                <a:solidFill>
                  <a:srgbClr val="FF0000"/>
                </a:solidFill>
                <a:latin typeface="Comic Sans MS"/>
              </a:rPr>
              <a:t>multi-vegetable diet</a:t>
            </a:r>
            <a:endParaRPr lang="pl-PL">
              <a:solidFill>
                <a:srgbClr val="FF0000"/>
              </a:solidFill>
              <a:latin typeface="Comic Sans MS"/>
            </a:endParaRPr>
          </a:p>
          <a:p>
            <a:endParaRPr lang="pl-PL" sz="2400" b="1" i="1" dirty="0">
              <a:solidFill>
                <a:srgbClr val="FF0000"/>
              </a:solidFill>
              <a:latin typeface="Comic Sans MS"/>
            </a:endParaRPr>
          </a:p>
        </p:txBody>
      </p:sp>
      <p:sp>
        <p:nvSpPr>
          <p:cNvPr id="8" name="Content Placeholder 7">
            <a:extLst>
              <a:ext uri="{FF2B5EF4-FFF2-40B4-BE49-F238E27FC236}">
                <a16:creationId xmlns:a16="http://schemas.microsoft.com/office/drawing/2014/main" id="{CAD5DBA8-BEBC-4CBB-9E98-2F27F41E8B61}"/>
              </a:ext>
            </a:extLst>
          </p:cNvPr>
          <p:cNvSpPr>
            <a:spLocks noGrp="1"/>
          </p:cNvSpPr>
          <p:nvPr>
            <p:ph idx="1"/>
          </p:nvPr>
        </p:nvSpPr>
        <p:spPr>
          <a:xfrm>
            <a:off x="581193" y="2438399"/>
            <a:ext cx="3415074" cy="3564467"/>
          </a:xfrm>
        </p:spPr>
        <p:txBody>
          <a:bodyPr>
            <a:normAutofit/>
          </a:bodyPr>
          <a:lstStyle/>
          <a:p>
            <a:pPr marL="305435" indent="-305435">
              <a:buNone/>
            </a:pPr>
            <a:r>
              <a:rPr lang="en" sz="1500" b="1" i="1">
                <a:solidFill>
                  <a:schemeClr val="bg1"/>
                </a:solidFill>
                <a:latin typeface="Gill Sans MT"/>
              </a:rPr>
              <a:t>We want to present the main aspects of this diet, namely:</a:t>
            </a:r>
          </a:p>
          <a:p>
            <a:pPr marL="305435" indent="-305435">
              <a:lnSpc>
                <a:spcPct val="90000"/>
              </a:lnSpc>
              <a:buFont typeface="Wingdings" panose="05020102010507070707" pitchFamily="18" charset="2"/>
              <a:buChar char="§"/>
            </a:pPr>
            <a:r>
              <a:rPr lang="en" sz="1500">
                <a:solidFill>
                  <a:srgbClr val="00B050"/>
                </a:solidFill>
                <a:latin typeface="Gill Sans MT"/>
                <a:ea typeface="+mn-lt"/>
                <a:cs typeface="+mn-lt"/>
              </a:rPr>
              <a:t>should be arranged in such a way that 3 or 4 meals based on vegetables dominate during the day,</a:t>
            </a:r>
          </a:p>
          <a:p>
            <a:pPr marL="305435" indent="-305435">
              <a:lnSpc>
                <a:spcPct val="90000"/>
              </a:lnSpc>
              <a:buFont typeface="Wingdings" panose="05020102010507070707" pitchFamily="18" charset="2"/>
              <a:buChar char="§"/>
            </a:pPr>
            <a:r>
              <a:rPr lang="en" sz="1500">
                <a:solidFill>
                  <a:srgbClr val="00B050"/>
                </a:solidFill>
                <a:latin typeface="Gill Sans MT"/>
                <a:ea typeface="+mn-lt"/>
                <a:cs typeface="+mn-lt"/>
              </a:rPr>
              <a:t>the daily limit may not exceed 1500 Kcal,</a:t>
            </a:r>
          </a:p>
          <a:p>
            <a:pPr marL="305435" indent="-305435">
              <a:lnSpc>
                <a:spcPct val="90000"/>
              </a:lnSpc>
              <a:buFont typeface="Wingdings" panose="05020102010507070707" pitchFamily="18" charset="2"/>
              <a:buChar char="§"/>
            </a:pPr>
            <a:r>
              <a:rPr lang="en" sz="1500">
                <a:solidFill>
                  <a:srgbClr val="00B050"/>
                </a:solidFill>
                <a:latin typeface="Gill Sans MT"/>
                <a:ea typeface="+mn-lt"/>
                <a:cs typeface="+mn-lt"/>
              </a:rPr>
              <a:t>In this diet, you should eat the following vegetables: spinach, tomato, lettuce, cucumber, beans, this diet lasts for two weeks.</a:t>
            </a:r>
          </a:p>
          <a:p>
            <a:pPr marL="0" indent="0">
              <a:lnSpc>
                <a:spcPct val="90000"/>
              </a:lnSpc>
              <a:buNone/>
            </a:pPr>
            <a:r>
              <a:rPr lang="en" sz="1500">
                <a:solidFill>
                  <a:srgbClr val="FFFF00"/>
                </a:solidFill>
                <a:latin typeface="Gill Sans MT"/>
              </a:rPr>
              <a:t>More information on this solution can be found at:</a:t>
            </a:r>
            <a:r>
              <a:rPr lang="en-US" sz="1500" dirty="0">
                <a:solidFill>
                  <a:srgbClr val="FFFF00"/>
                </a:solidFill>
              </a:rPr>
              <a:t> </a:t>
            </a:r>
            <a:r>
              <a:rPr lang="en-US" sz="1500" dirty="0">
                <a:solidFill>
                  <a:schemeClr val="bg1"/>
                </a:solidFill>
                <a:hlinkClick r:id="rId3">
                  <a:extLst>
                    <a:ext uri="{A12FA001-AC4F-418D-AE19-62706E023703}">
                      <ahyp:hlinkClr xmlns:ahyp="http://schemas.microsoft.com/office/drawing/2018/hyperlinkcolor" val="tx"/>
                    </a:ext>
                  </a:extLst>
                </a:hlinkClick>
              </a:rPr>
              <a:t>LINK</a:t>
            </a:r>
            <a:endParaRPr lang="en-US">
              <a:solidFill>
                <a:schemeClr val="bg1"/>
              </a:solidFill>
            </a:endParaRPr>
          </a:p>
        </p:txBody>
      </p:sp>
    </p:spTree>
    <p:extLst>
      <p:ext uri="{BB962C8B-B14F-4D97-AF65-F5344CB8AC3E}">
        <p14:creationId xmlns:p14="http://schemas.microsoft.com/office/powerpoint/2010/main" val="150646062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Dywidenda">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51EF32-6551-47EB-8BA9-22EF81F3DDA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B21BF1A-59D3-4E19-9B95-2FD4309AC3AF}">
  <ds:schemaRefs>
    <ds:schemaRef ds:uri="http://schemas.microsoft.com/sharepoint/v3/contenttype/forms"/>
  </ds:schemaRefs>
</ds:datastoreItem>
</file>

<file path=customXml/itemProps3.xml><?xml version="1.0" encoding="utf-8"?>
<ds:datastoreItem xmlns:ds="http://schemas.openxmlformats.org/officeDocument/2006/customXml" ds:itemID="{1EED214C-B51A-4B75-8B08-0E0DBD2305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26</Words>
  <Application>Microsoft Office PowerPoint</Application>
  <PresentationFormat>Panoramiczny</PresentationFormat>
  <Paragraphs>15</Paragraphs>
  <Slides>15</Slides>
  <Notes>3</Notes>
  <HiddenSlides>0</HiddenSlides>
  <MMClips>0</MMClips>
  <ScaleCrop>false</ScaleCrop>
  <HeadingPairs>
    <vt:vector size="4" baseType="variant">
      <vt:variant>
        <vt:lpstr>Motyw</vt:lpstr>
      </vt:variant>
      <vt:variant>
        <vt:i4>1</vt:i4>
      </vt:variant>
      <vt:variant>
        <vt:lpstr>Tytuły slajdów</vt:lpstr>
      </vt:variant>
      <vt:variant>
        <vt:i4>15</vt:i4>
      </vt:variant>
    </vt:vector>
  </HeadingPairs>
  <TitlesOfParts>
    <vt:vector size="16" baseType="lpstr">
      <vt:lpstr>Dywidenda</vt:lpstr>
      <vt:lpstr>Rabbit Health</vt:lpstr>
      <vt:lpstr>MAIN PRIORITIES OF THE PROJECT
RABBIT HEALTH </vt:lpstr>
      <vt:lpstr>Conception Rabbit health</vt:lpstr>
      <vt:lpstr>Rabbit Health - game rules</vt:lpstr>
      <vt:lpstr>"CURIOSITY IS THE FIRST STEP TO HELL..." </vt:lpstr>
      <vt:lpstr>Information about the construction of the game</vt:lpstr>
      <vt:lpstr>FURTHER ASSUMPTIONS FOR RABBIT HEALTH </vt:lpstr>
      <vt:lpstr>Prezentacja programu PowerPoint</vt:lpstr>
      <vt:lpstr>multi-vegetable diet </vt:lpstr>
      <vt:lpstr>MEDITERRANEAN DIET </vt:lpstr>
      <vt:lpstr>SIRTFOOD DIET </vt:lpstr>
      <vt:lpstr>COCKTAIL DIET</vt:lpstr>
      <vt:lpstr>FIBER DIET </vt:lpstr>
      <vt:lpstr>Basic concepts</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Technologia — projekt Dywidenda</dc:title>
  <dc:creator/>
  <cp:lastModifiedBy/>
  <cp:revision>1077</cp:revision>
  <dcterms:created xsi:type="dcterms:W3CDTF">2020-10-20T14:32:49Z</dcterms:created>
  <dcterms:modified xsi:type="dcterms:W3CDTF">2020-10-23T22:22:53Z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